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wdp" ContentType="image/vnd.ms-photo"/>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gif" ContentType="image/gif"/>
  <Override PartName="/ppt/slideLayouts/slideLayout10.xml" ContentType="application/vnd.openxmlformats-officedocument.presentationml.slideLayout+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1" r:id="rId4"/>
    <p:sldId id="267" r:id="rId5"/>
    <p:sldId id="258" r:id="rId6"/>
    <p:sldId id="259" r:id="rId7"/>
    <p:sldId id="268" r:id="rId8"/>
    <p:sldId id="263" r:id="rId9"/>
    <p:sldId id="270" r:id="rId10"/>
    <p:sldId id="262" r:id="rId11"/>
    <p:sldId id="271" r:id="rId12"/>
    <p:sldId id="264" r:id="rId13"/>
    <p:sldId id="272" r:id="rId14"/>
    <p:sldId id="265" r:id="rId15"/>
    <p:sldId id="266" r:id="rId1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70B072"/>
    <a:srgbClr val="98A47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Pladsholder til dato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7DAD3B4-5EBB-4A11-90AA-2A93B6F6FB8F}" type="datetimeFigureOut">
              <a:rPr lang="en-US" smtClean="0"/>
              <a:t>7/2/2014</a:t>
            </a:fld>
            <a:endParaRPr lang="en-US"/>
          </a:p>
        </p:txBody>
      </p:sp>
      <p:sp>
        <p:nvSpPr>
          <p:cNvPr id="4" name="Pladsholder til diasbille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Pladsholder til no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6" name="Pladsholder til sidefod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Pladsholder til dias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58ADE88-479B-4758-9E44-1244393D4C5B}" type="slidenum">
              <a:rPr lang="en-US" smtClean="0"/>
              <a:t>‹nr.›</a:t>
            </a:fld>
            <a:endParaRPr lang="en-US"/>
          </a:p>
        </p:txBody>
      </p:sp>
    </p:spTree>
    <p:extLst>
      <p:ext uri="{BB962C8B-B14F-4D97-AF65-F5344CB8AC3E}">
        <p14:creationId xmlns:p14="http://schemas.microsoft.com/office/powerpoint/2010/main" val="143036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en-US"/>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US"/>
          </a:p>
        </p:txBody>
      </p:sp>
      <p:sp>
        <p:nvSpPr>
          <p:cNvPr id="4" name="Pladsholder til dato 3"/>
          <p:cNvSpPr>
            <a:spLocks noGrp="1"/>
          </p:cNvSpPr>
          <p:nvPr>
            <p:ph type="dt" sz="half" idx="10"/>
          </p:nvPr>
        </p:nvSpPr>
        <p:spPr/>
        <p:txBody>
          <a:bodyPr/>
          <a:lstStyle/>
          <a:p>
            <a:fld id="{5A15FC8F-C2C7-4963-821F-36A627973037}" type="datetime1">
              <a:rPr lang="en-US" smtClean="0"/>
              <a:t>7/2/2014</a:t>
            </a:fld>
            <a:endParaRPr lang="en-US"/>
          </a:p>
        </p:txBody>
      </p:sp>
      <p:sp>
        <p:nvSpPr>
          <p:cNvPr id="5" name="Pladsholder til sidefod 4"/>
          <p:cNvSpPr>
            <a:spLocks noGrp="1"/>
          </p:cNvSpPr>
          <p:nvPr>
            <p:ph type="ftr" sz="quarter" idx="11"/>
          </p:nvPr>
        </p:nvSpPr>
        <p:spPr/>
        <p:txBody>
          <a:bodyPr/>
          <a:lstStyle/>
          <a:p>
            <a:r>
              <a:rPr lang="en-US" smtClean="0"/>
              <a:t>JSTR/E2012 - BK Horsens Rev.A</a:t>
            </a:r>
            <a:endParaRPr lang="en-US"/>
          </a:p>
        </p:txBody>
      </p:sp>
      <p:sp>
        <p:nvSpPr>
          <p:cNvPr id="6" name="Pladsholder til diasnummer 5"/>
          <p:cNvSpPr>
            <a:spLocks noGrp="1"/>
          </p:cNvSpPr>
          <p:nvPr>
            <p:ph type="sldNum" sz="quarter" idx="12"/>
          </p:nvPr>
        </p:nvSpPr>
        <p:spPr/>
        <p:txBody>
          <a:bodyPr/>
          <a:lstStyle/>
          <a:p>
            <a:fld id="{A649DEA2-1050-425A-89FF-09AD8EECF3B0}" type="slidenum">
              <a:rPr lang="en-US" smtClean="0"/>
              <a:t>‹nr.›</a:t>
            </a:fld>
            <a:endParaRPr lang="en-US"/>
          </a:p>
        </p:txBody>
      </p:sp>
    </p:spTree>
    <p:extLst>
      <p:ext uri="{BB962C8B-B14F-4D97-AF65-F5344CB8AC3E}">
        <p14:creationId xmlns:p14="http://schemas.microsoft.com/office/powerpoint/2010/main" val="324709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p>
            <a:fld id="{E4B3B953-FF6F-4389-AB5B-7D55D94E71BD}" type="datetime1">
              <a:rPr lang="en-US" smtClean="0"/>
              <a:t>7/2/2014</a:t>
            </a:fld>
            <a:endParaRPr lang="en-US"/>
          </a:p>
        </p:txBody>
      </p:sp>
      <p:sp>
        <p:nvSpPr>
          <p:cNvPr id="5" name="Pladsholder til sidefod 4"/>
          <p:cNvSpPr>
            <a:spLocks noGrp="1"/>
          </p:cNvSpPr>
          <p:nvPr>
            <p:ph type="ftr" sz="quarter" idx="11"/>
          </p:nvPr>
        </p:nvSpPr>
        <p:spPr/>
        <p:txBody>
          <a:bodyPr/>
          <a:lstStyle/>
          <a:p>
            <a:r>
              <a:rPr lang="en-US" smtClean="0"/>
              <a:t>JSTR/E2012 - BK Horsens Rev.A</a:t>
            </a:r>
            <a:endParaRPr lang="en-US"/>
          </a:p>
        </p:txBody>
      </p:sp>
      <p:sp>
        <p:nvSpPr>
          <p:cNvPr id="6" name="Pladsholder til diasnummer 5"/>
          <p:cNvSpPr>
            <a:spLocks noGrp="1"/>
          </p:cNvSpPr>
          <p:nvPr>
            <p:ph type="sldNum" sz="quarter" idx="12"/>
          </p:nvPr>
        </p:nvSpPr>
        <p:spPr/>
        <p:txBody>
          <a:bodyPr/>
          <a:lstStyle/>
          <a:p>
            <a:fld id="{A649DEA2-1050-425A-89FF-09AD8EECF3B0}" type="slidenum">
              <a:rPr lang="en-US" smtClean="0"/>
              <a:t>‹nr.›</a:t>
            </a:fld>
            <a:endParaRPr lang="en-US"/>
          </a:p>
        </p:txBody>
      </p:sp>
    </p:spTree>
    <p:extLst>
      <p:ext uri="{BB962C8B-B14F-4D97-AF65-F5344CB8AC3E}">
        <p14:creationId xmlns:p14="http://schemas.microsoft.com/office/powerpoint/2010/main" val="164109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en-US"/>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p>
            <a:fld id="{45C78DAB-280C-417E-93E6-3D40751FE2D3}" type="datetime1">
              <a:rPr lang="en-US" smtClean="0"/>
              <a:t>7/2/2014</a:t>
            </a:fld>
            <a:endParaRPr lang="en-US"/>
          </a:p>
        </p:txBody>
      </p:sp>
      <p:sp>
        <p:nvSpPr>
          <p:cNvPr id="5" name="Pladsholder til sidefod 4"/>
          <p:cNvSpPr>
            <a:spLocks noGrp="1"/>
          </p:cNvSpPr>
          <p:nvPr>
            <p:ph type="ftr" sz="quarter" idx="11"/>
          </p:nvPr>
        </p:nvSpPr>
        <p:spPr/>
        <p:txBody>
          <a:bodyPr/>
          <a:lstStyle/>
          <a:p>
            <a:r>
              <a:rPr lang="en-US" smtClean="0"/>
              <a:t>JSTR/E2012 - BK Horsens Rev.A</a:t>
            </a:r>
            <a:endParaRPr lang="en-US"/>
          </a:p>
        </p:txBody>
      </p:sp>
      <p:sp>
        <p:nvSpPr>
          <p:cNvPr id="6" name="Pladsholder til diasnummer 5"/>
          <p:cNvSpPr>
            <a:spLocks noGrp="1"/>
          </p:cNvSpPr>
          <p:nvPr>
            <p:ph type="sldNum" sz="quarter" idx="12"/>
          </p:nvPr>
        </p:nvSpPr>
        <p:spPr/>
        <p:txBody>
          <a:bodyPr/>
          <a:lstStyle/>
          <a:p>
            <a:fld id="{A649DEA2-1050-425A-89FF-09AD8EECF3B0}" type="slidenum">
              <a:rPr lang="en-US" smtClean="0"/>
              <a:t>‹nr.›</a:t>
            </a:fld>
            <a:endParaRPr lang="en-US"/>
          </a:p>
        </p:txBody>
      </p:sp>
    </p:spTree>
    <p:extLst>
      <p:ext uri="{BB962C8B-B14F-4D97-AF65-F5344CB8AC3E}">
        <p14:creationId xmlns:p14="http://schemas.microsoft.com/office/powerpoint/2010/main" val="215714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p>
            <a:fld id="{5BD67E2D-2F98-4540-8BE6-D61668634403}" type="datetime1">
              <a:rPr lang="en-US" smtClean="0"/>
              <a:t>7/2/2014</a:t>
            </a:fld>
            <a:endParaRPr lang="en-US"/>
          </a:p>
        </p:txBody>
      </p:sp>
      <p:sp>
        <p:nvSpPr>
          <p:cNvPr id="5" name="Pladsholder til sidefod 4"/>
          <p:cNvSpPr>
            <a:spLocks noGrp="1"/>
          </p:cNvSpPr>
          <p:nvPr>
            <p:ph type="ftr" sz="quarter" idx="11"/>
          </p:nvPr>
        </p:nvSpPr>
        <p:spPr/>
        <p:txBody>
          <a:bodyPr/>
          <a:lstStyle/>
          <a:p>
            <a:r>
              <a:rPr lang="en-US" smtClean="0"/>
              <a:t>JSTR/E2012 - BK Horsens Rev.A</a:t>
            </a:r>
            <a:endParaRPr lang="en-US"/>
          </a:p>
        </p:txBody>
      </p:sp>
      <p:sp>
        <p:nvSpPr>
          <p:cNvPr id="6" name="Pladsholder til diasnummer 5"/>
          <p:cNvSpPr>
            <a:spLocks noGrp="1"/>
          </p:cNvSpPr>
          <p:nvPr>
            <p:ph type="sldNum" sz="quarter" idx="12"/>
          </p:nvPr>
        </p:nvSpPr>
        <p:spPr/>
        <p:txBody>
          <a:bodyPr/>
          <a:lstStyle/>
          <a:p>
            <a:fld id="{A649DEA2-1050-425A-89FF-09AD8EECF3B0}" type="slidenum">
              <a:rPr lang="en-US" smtClean="0"/>
              <a:t>‹nr.›</a:t>
            </a:fld>
            <a:endParaRPr lang="en-US"/>
          </a:p>
        </p:txBody>
      </p:sp>
    </p:spTree>
    <p:extLst>
      <p:ext uri="{BB962C8B-B14F-4D97-AF65-F5344CB8AC3E}">
        <p14:creationId xmlns:p14="http://schemas.microsoft.com/office/powerpoint/2010/main" val="329085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en-US"/>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AFFF6E9F-E51A-490A-ABC8-3978229D3BD7}" type="datetime1">
              <a:rPr lang="en-US" smtClean="0"/>
              <a:t>7/2/2014</a:t>
            </a:fld>
            <a:endParaRPr lang="en-US"/>
          </a:p>
        </p:txBody>
      </p:sp>
      <p:sp>
        <p:nvSpPr>
          <p:cNvPr id="5" name="Pladsholder til sidefod 4"/>
          <p:cNvSpPr>
            <a:spLocks noGrp="1"/>
          </p:cNvSpPr>
          <p:nvPr>
            <p:ph type="ftr" sz="quarter" idx="11"/>
          </p:nvPr>
        </p:nvSpPr>
        <p:spPr/>
        <p:txBody>
          <a:bodyPr/>
          <a:lstStyle/>
          <a:p>
            <a:r>
              <a:rPr lang="en-US" smtClean="0"/>
              <a:t>JSTR/E2012 - BK Horsens Rev.A</a:t>
            </a:r>
            <a:endParaRPr lang="en-US"/>
          </a:p>
        </p:txBody>
      </p:sp>
      <p:sp>
        <p:nvSpPr>
          <p:cNvPr id="6" name="Pladsholder til diasnummer 5"/>
          <p:cNvSpPr>
            <a:spLocks noGrp="1"/>
          </p:cNvSpPr>
          <p:nvPr>
            <p:ph type="sldNum" sz="quarter" idx="12"/>
          </p:nvPr>
        </p:nvSpPr>
        <p:spPr/>
        <p:txBody>
          <a:bodyPr/>
          <a:lstStyle/>
          <a:p>
            <a:fld id="{A649DEA2-1050-425A-89FF-09AD8EECF3B0}" type="slidenum">
              <a:rPr lang="en-US" smtClean="0"/>
              <a:t>‹nr.›</a:t>
            </a:fld>
            <a:endParaRPr lang="en-US"/>
          </a:p>
        </p:txBody>
      </p:sp>
    </p:spTree>
    <p:extLst>
      <p:ext uri="{BB962C8B-B14F-4D97-AF65-F5344CB8AC3E}">
        <p14:creationId xmlns:p14="http://schemas.microsoft.com/office/powerpoint/2010/main" val="359660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dato 4"/>
          <p:cNvSpPr>
            <a:spLocks noGrp="1"/>
          </p:cNvSpPr>
          <p:nvPr>
            <p:ph type="dt" sz="half" idx="10"/>
          </p:nvPr>
        </p:nvSpPr>
        <p:spPr/>
        <p:txBody>
          <a:bodyPr/>
          <a:lstStyle/>
          <a:p>
            <a:fld id="{F7A534A8-501A-4671-AAD5-54D82E31D3AD}" type="datetime1">
              <a:rPr lang="en-US" smtClean="0"/>
              <a:t>7/2/2014</a:t>
            </a:fld>
            <a:endParaRPr lang="en-US"/>
          </a:p>
        </p:txBody>
      </p:sp>
      <p:sp>
        <p:nvSpPr>
          <p:cNvPr id="6" name="Pladsholder til sidefod 5"/>
          <p:cNvSpPr>
            <a:spLocks noGrp="1"/>
          </p:cNvSpPr>
          <p:nvPr>
            <p:ph type="ftr" sz="quarter" idx="11"/>
          </p:nvPr>
        </p:nvSpPr>
        <p:spPr/>
        <p:txBody>
          <a:bodyPr/>
          <a:lstStyle/>
          <a:p>
            <a:r>
              <a:rPr lang="en-US" smtClean="0"/>
              <a:t>JSTR/E2012 - BK Horsens Rev.A</a:t>
            </a:r>
            <a:endParaRPr lang="en-US"/>
          </a:p>
        </p:txBody>
      </p:sp>
      <p:sp>
        <p:nvSpPr>
          <p:cNvPr id="7" name="Pladsholder til diasnummer 6"/>
          <p:cNvSpPr>
            <a:spLocks noGrp="1"/>
          </p:cNvSpPr>
          <p:nvPr>
            <p:ph type="sldNum" sz="quarter" idx="12"/>
          </p:nvPr>
        </p:nvSpPr>
        <p:spPr/>
        <p:txBody>
          <a:bodyPr/>
          <a:lstStyle/>
          <a:p>
            <a:fld id="{A649DEA2-1050-425A-89FF-09AD8EECF3B0}" type="slidenum">
              <a:rPr lang="en-US" smtClean="0"/>
              <a:t>‹nr.›</a:t>
            </a:fld>
            <a:endParaRPr lang="en-US"/>
          </a:p>
        </p:txBody>
      </p:sp>
    </p:spTree>
    <p:extLst>
      <p:ext uri="{BB962C8B-B14F-4D97-AF65-F5344CB8AC3E}">
        <p14:creationId xmlns:p14="http://schemas.microsoft.com/office/powerpoint/2010/main" val="369878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en-US"/>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Pladsholder til dato 6"/>
          <p:cNvSpPr>
            <a:spLocks noGrp="1"/>
          </p:cNvSpPr>
          <p:nvPr>
            <p:ph type="dt" sz="half" idx="10"/>
          </p:nvPr>
        </p:nvSpPr>
        <p:spPr/>
        <p:txBody>
          <a:bodyPr/>
          <a:lstStyle/>
          <a:p>
            <a:fld id="{D2908732-0AEC-456A-A790-129ED9C5C3CE}" type="datetime1">
              <a:rPr lang="en-US" smtClean="0"/>
              <a:t>7/2/2014</a:t>
            </a:fld>
            <a:endParaRPr lang="en-US"/>
          </a:p>
        </p:txBody>
      </p:sp>
      <p:sp>
        <p:nvSpPr>
          <p:cNvPr id="8" name="Pladsholder til sidefod 7"/>
          <p:cNvSpPr>
            <a:spLocks noGrp="1"/>
          </p:cNvSpPr>
          <p:nvPr>
            <p:ph type="ftr" sz="quarter" idx="11"/>
          </p:nvPr>
        </p:nvSpPr>
        <p:spPr/>
        <p:txBody>
          <a:bodyPr/>
          <a:lstStyle/>
          <a:p>
            <a:r>
              <a:rPr lang="en-US" smtClean="0"/>
              <a:t>JSTR/E2012 - BK Horsens Rev.A</a:t>
            </a:r>
            <a:endParaRPr lang="en-US"/>
          </a:p>
        </p:txBody>
      </p:sp>
      <p:sp>
        <p:nvSpPr>
          <p:cNvPr id="9" name="Pladsholder til diasnummer 8"/>
          <p:cNvSpPr>
            <a:spLocks noGrp="1"/>
          </p:cNvSpPr>
          <p:nvPr>
            <p:ph type="sldNum" sz="quarter" idx="12"/>
          </p:nvPr>
        </p:nvSpPr>
        <p:spPr/>
        <p:txBody>
          <a:bodyPr/>
          <a:lstStyle/>
          <a:p>
            <a:fld id="{A649DEA2-1050-425A-89FF-09AD8EECF3B0}" type="slidenum">
              <a:rPr lang="en-US" smtClean="0"/>
              <a:t>‹nr.›</a:t>
            </a:fld>
            <a:endParaRPr lang="en-US"/>
          </a:p>
        </p:txBody>
      </p:sp>
    </p:spTree>
    <p:extLst>
      <p:ext uri="{BB962C8B-B14F-4D97-AF65-F5344CB8AC3E}">
        <p14:creationId xmlns:p14="http://schemas.microsoft.com/office/powerpoint/2010/main" val="380862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dato 2"/>
          <p:cNvSpPr>
            <a:spLocks noGrp="1"/>
          </p:cNvSpPr>
          <p:nvPr>
            <p:ph type="dt" sz="half" idx="10"/>
          </p:nvPr>
        </p:nvSpPr>
        <p:spPr/>
        <p:txBody>
          <a:bodyPr/>
          <a:lstStyle/>
          <a:p>
            <a:fld id="{3C8E9260-24A6-4E6B-A05F-33B933359D35}" type="datetime1">
              <a:rPr lang="en-US" smtClean="0"/>
              <a:t>7/2/2014</a:t>
            </a:fld>
            <a:endParaRPr lang="en-US"/>
          </a:p>
        </p:txBody>
      </p:sp>
      <p:sp>
        <p:nvSpPr>
          <p:cNvPr id="4" name="Pladsholder til sidefod 3"/>
          <p:cNvSpPr>
            <a:spLocks noGrp="1"/>
          </p:cNvSpPr>
          <p:nvPr>
            <p:ph type="ftr" sz="quarter" idx="11"/>
          </p:nvPr>
        </p:nvSpPr>
        <p:spPr/>
        <p:txBody>
          <a:bodyPr/>
          <a:lstStyle/>
          <a:p>
            <a:r>
              <a:rPr lang="en-US" smtClean="0"/>
              <a:t>JSTR/E2012 - BK Horsens Rev.A</a:t>
            </a:r>
            <a:endParaRPr lang="en-US"/>
          </a:p>
        </p:txBody>
      </p:sp>
      <p:sp>
        <p:nvSpPr>
          <p:cNvPr id="5" name="Pladsholder til diasnummer 4"/>
          <p:cNvSpPr>
            <a:spLocks noGrp="1"/>
          </p:cNvSpPr>
          <p:nvPr>
            <p:ph type="sldNum" sz="quarter" idx="12"/>
          </p:nvPr>
        </p:nvSpPr>
        <p:spPr/>
        <p:txBody>
          <a:bodyPr/>
          <a:lstStyle/>
          <a:p>
            <a:fld id="{A649DEA2-1050-425A-89FF-09AD8EECF3B0}" type="slidenum">
              <a:rPr lang="en-US" smtClean="0"/>
              <a:t>‹nr.›</a:t>
            </a:fld>
            <a:endParaRPr lang="en-US"/>
          </a:p>
        </p:txBody>
      </p:sp>
    </p:spTree>
    <p:extLst>
      <p:ext uri="{BB962C8B-B14F-4D97-AF65-F5344CB8AC3E}">
        <p14:creationId xmlns:p14="http://schemas.microsoft.com/office/powerpoint/2010/main" val="177473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898E451-D8B1-4271-A6BD-8F509F4CAEE5}" type="datetime1">
              <a:rPr lang="en-US" smtClean="0"/>
              <a:t>7/2/2014</a:t>
            </a:fld>
            <a:endParaRPr lang="en-US"/>
          </a:p>
        </p:txBody>
      </p:sp>
      <p:sp>
        <p:nvSpPr>
          <p:cNvPr id="3" name="Pladsholder til sidefod 2"/>
          <p:cNvSpPr>
            <a:spLocks noGrp="1"/>
          </p:cNvSpPr>
          <p:nvPr>
            <p:ph type="ftr" sz="quarter" idx="11"/>
          </p:nvPr>
        </p:nvSpPr>
        <p:spPr/>
        <p:txBody>
          <a:bodyPr/>
          <a:lstStyle/>
          <a:p>
            <a:r>
              <a:rPr lang="en-US" smtClean="0"/>
              <a:t>JSTR/E2012 - BK Horsens Rev.A</a:t>
            </a:r>
            <a:endParaRPr lang="en-US"/>
          </a:p>
        </p:txBody>
      </p:sp>
      <p:sp>
        <p:nvSpPr>
          <p:cNvPr id="4" name="Pladsholder til diasnummer 3"/>
          <p:cNvSpPr>
            <a:spLocks noGrp="1"/>
          </p:cNvSpPr>
          <p:nvPr>
            <p:ph type="sldNum" sz="quarter" idx="12"/>
          </p:nvPr>
        </p:nvSpPr>
        <p:spPr/>
        <p:txBody>
          <a:bodyPr/>
          <a:lstStyle/>
          <a:p>
            <a:fld id="{A649DEA2-1050-425A-89FF-09AD8EECF3B0}" type="slidenum">
              <a:rPr lang="en-US" smtClean="0"/>
              <a:t>‹nr.›</a:t>
            </a:fld>
            <a:endParaRPr lang="en-US"/>
          </a:p>
        </p:txBody>
      </p:sp>
    </p:spTree>
    <p:extLst>
      <p:ext uri="{BB962C8B-B14F-4D97-AF65-F5344CB8AC3E}">
        <p14:creationId xmlns:p14="http://schemas.microsoft.com/office/powerpoint/2010/main" val="112404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en-US"/>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7557361-772E-4CB3-A94A-64ECFDDC2D9D}" type="datetime1">
              <a:rPr lang="en-US" smtClean="0"/>
              <a:t>7/2/2014</a:t>
            </a:fld>
            <a:endParaRPr lang="en-US"/>
          </a:p>
        </p:txBody>
      </p:sp>
      <p:sp>
        <p:nvSpPr>
          <p:cNvPr id="6" name="Pladsholder til sidefod 5"/>
          <p:cNvSpPr>
            <a:spLocks noGrp="1"/>
          </p:cNvSpPr>
          <p:nvPr>
            <p:ph type="ftr" sz="quarter" idx="11"/>
          </p:nvPr>
        </p:nvSpPr>
        <p:spPr/>
        <p:txBody>
          <a:bodyPr/>
          <a:lstStyle/>
          <a:p>
            <a:r>
              <a:rPr lang="en-US" smtClean="0"/>
              <a:t>JSTR/E2012 - BK Horsens Rev.A</a:t>
            </a:r>
            <a:endParaRPr lang="en-US"/>
          </a:p>
        </p:txBody>
      </p:sp>
      <p:sp>
        <p:nvSpPr>
          <p:cNvPr id="7" name="Pladsholder til diasnummer 6"/>
          <p:cNvSpPr>
            <a:spLocks noGrp="1"/>
          </p:cNvSpPr>
          <p:nvPr>
            <p:ph type="sldNum" sz="quarter" idx="12"/>
          </p:nvPr>
        </p:nvSpPr>
        <p:spPr/>
        <p:txBody>
          <a:bodyPr/>
          <a:lstStyle/>
          <a:p>
            <a:fld id="{A649DEA2-1050-425A-89FF-09AD8EECF3B0}" type="slidenum">
              <a:rPr lang="en-US" smtClean="0"/>
              <a:t>‹nr.›</a:t>
            </a:fld>
            <a:endParaRPr lang="en-US"/>
          </a:p>
        </p:txBody>
      </p:sp>
    </p:spTree>
    <p:extLst>
      <p:ext uri="{BB962C8B-B14F-4D97-AF65-F5344CB8AC3E}">
        <p14:creationId xmlns:p14="http://schemas.microsoft.com/office/powerpoint/2010/main" val="364501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en-US"/>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E33DB693-2184-4CCC-9D32-3B4151E0D626}" type="datetime1">
              <a:rPr lang="en-US" smtClean="0"/>
              <a:t>7/2/2014</a:t>
            </a:fld>
            <a:endParaRPr lang="en-US"/>
          </a:p>
        </p:txBody>
      </p:sp>
      <p:sp>
        <p:nvSpPr>
          <p:cNvPr id="6" name="Pladsholder til sidefod 5"/>
          <p:cNvSpPr>
            <a:spLocks noGrp="1"/>
          </p:cNvSpPr>
          <p:nvPr>
            <p:ph type="ftr" sz="quarter" idx="11"/>
          </p:nvPr>
        </p:nvSpPr>
        <p:spPr/>
        <p:txBody>
          <a:bodyPr/>
          <a:lstStyle/>
          <a:p>
            <a:r>
              <a:rPr lang="en-US" smtClean="0"/>
              <a:t>JSTR/E2012 - BK Horsens Rev.A</a:t>
            </a:r>
            <a:endParaRPr lang="en-US"/>
          </a:p>
        </p:txBody>
      </p:sp>
      <p:sp>
        <p:nvSpPr>
          <p:cNvPr id="7" name="Pladsholder til diasnummer 6"/>
          <p:cNvSpPr>
            <a:spLocks noGrp="1"/>
          </p:cNvSpPr>
          <p:nvPr>
            <p:ph type="sldNum" sz="quarter" idx="12"/>
          </p:nvPr>
        </p:nvSpPr>
        <p:spPr/>
        <p:txBody>
          <a:bodyPr/>
          <a:lstStyle/>
          <a:p>
            <a:fld id="{A649DEA2-1050-425A-89FF-09AD8EECF3B0}" type="slidenum">
              <a:rPr lang="en-US" smtClean="0"/>
              <a:t>‹nr.›</a:t>
            </a:fld>
            <a:endParaRPr lang="en-US"/>
          </a:p>
        </p:txBody>
      </p:sp>
    </p:spTree>
    <p:extLst>
      <p:ext uri="{BB962C8B-B14F-4D97-AF65-F5344CB8AC3E}">
        <p14:creationId xmlns:p14="http://schemas.microsoft.com/office/powerpoint/2010/main" val="380470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en-US"/>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ED099-8B43-40D2-BA16-590F1914A863}" type="datetime1">
              <a:rPr lang="en-US" smtClean="0"/>
              <a:t>7/2/2014</a:t>
            </a:fld>
            <a:endParaRPr lang="en-US"/>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JSTR/E2012 - BK Horsens Rev.A</a:t>
            </a:r>
            <a:endParaRPr lang="en-US"/>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9DEA2-1050-425A-89FF-09AD8EECF3B0}" type="slidenum">
              <a:rPr lang="en-US" smtClean="0"/>
              <a:t>‹nr.›</a:t>
            </a:fld>
            <a:endParaRPr lang="en-US"/>
          </a:p>
        </p:txBody>
      </p:sp>
    </p:spTree>
    <p:extLst>
      <p:ext uri="{BB962C8B-B14F-4D97-AF65-F5344CB8AC3E}">
        <p14:creationId xmlns:p14="http://schemas.microsoft.com/office/powerpoint/2010/main" val="68296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hyperlink" Target="http://www.jordweb.dk/" TargetMode="External"/><Relationship Id="rId3" Type="http://schemas.microsoft.com/office/2007/relationships/hdphoto" Target="../media/hdphoto5.wdp"/><Relationship Id="rId7" Type="http://schemas.openxmlformats.org/officeDocument/2006/relationships/hyperlink" Target="http://www.rgs90.dk/" TargetMode="External"/><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hyperlink" Target="https://www.retsinformation.dk/Forms/R0710.aspx?id=131245&amp;exp=1" TargetMode="External"/><Relationship Id="rId5" Type="http://schemas.openxmlformats.org/officeDocument/2006/relationships/hyperlink" Target="https://www.retsinformation.dk/Forms/R0710.aspx?id=139524&amp;exp=1" TargetMode="External"/><Relationship Id="rId10" Type="http://schemas.openxmlformats.org/officeDocument/2006/relationships/hyperlink" Target="http://www.mst.dk/Virksomhed_og_myndighed/Jord/Forurenede+og+muligt+forurenede+grunde/FAQ_Forurenede_og_muligt_forurenede_grunde/" TargetMode="External"/><Relationship Id="rId4" Type="http://schemas.openxmlformats.org/officeDocument/2006/relationships/hyperlink" Target="https://www.retsinformation.dk/Forms/R0710.aspx?id=128733&amp;exp=1" TargetMode="External"/><Relationship Id="rId9" Type="http://schemas.openxmlformats.org/officeDocument/2006/relationships/hyperlink" Target="http://arbejdstilsynet.dk/vejledningerd-2-23-arbejde-i-forurenet-jord"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07704" y="620688"/>
            <a:ext cx="5616624" cy="5400600"/>
          </a:xfrm>
        </p:spPr>
        <p:txBody>
          <a:bodyPr>
            <a:normAutofit/>
          </a:bodyPr>
          <a:lstStyle/>
          <a:p>
            <a:r>
              <a:rPr lang="da-DK" dirty="0" smtClean="0"/>
              <a:t>Forurenet jord </a:t>
            </a:r>
            <a:br>
              <a:rPr lang="da-DK" dirty="0" smtClean="0"/>
            </a:br>
            <a:r>
              <a:rPr lang="da-DK" dirty="0"/>
              <a:t/>
            </a:r>
            <a:br>
              <a:rPr lang="da-DK" dirty="0"/>
            </a:br>
            <a:r>
              <a:rPr lang="da-DK" dirty="0" smtClean="0"/>
              <a:t/>
            </a:r>
            <a:br>
              <a:rPr lang="da-DK" dirty="0" smtClean="0"/>
            </a:br>
            <a:r>
              <a:rPr lang="da-DK" dirty="0" smtClean="0"/>
              <a:t/>
            </a:r>
            <a:br>
              <a:rPr lang="da-DK" dirty="0" smtClean="0"/>
            </a:br>
            <a:r>
              <a:rPr lang="da-DK" dirty="0"/>
              <a:t/>
            </a:r>
            <a:br>
              <a:rPr lang="da-DK" dirty="0"/>
            </a:br>
            <a:r>
              <a:rPr lang="da-DK" dirty="0" smtClean="0"/>
              <a:t/>
            </a:r>
            <a:br>
              <a:rPr lang="da-DK" dirty="0" smtClean="0"/>
            </a:br>
            <a:r>
              <a:rPr lang="da-DK" dirty="0" smtClean="0"/>
              <a:t/>
            </a:r>
            <a:br>
              <a:rPr lang="da-DK" dirty="0" smtClean="0"/>
            </a:br>
            <a:r>
              <a:rPr lang="da-DK" sz="2800" dirty="0" smtClean="0"/>
              <a:t>hvad, hvorfor og hvordan</a:t>
            </a:r>
            <a:endParaRPr lang="en-US" sz="2800" dirty="0"/>
          </a:p>
        </p:txBody>
      </p:sp>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1</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24-takket stjerne 7"/>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79" y="1500106"/>
            <a:ext cx="5930193" cy="3932174"/>
          </a:xfrm>
          <a:prstGeom prst="rect">
            <a:avLst/>
          </a:prstGeom>
        </p:spPr>
      </p:pic>
    </p:spTree>
    <p:extLst>
      <p:ext uri="{BB962C8B-B14F-4D97-AF65-F5344CB8AC3E}">
        <p14:creationId xmlns:p14="http://schemas.microsoft.com/office/powerpoint/2010/main" val="461324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03648" y="692696"/>
            <a:ext cx="5832648" cy="648072"/>
          </a:xfrm>
        </p:spPr>
        <p:txBody>
          <a:bodyPr>
            <a:normAutofit/>
          </a:bodyPr>
          <a:lstStyle/>
          <a:p>
            <a:pPr algn="l"/>
            <a:r>
              <a:rPr lang="da-DK" sz="2800" dirty="0" smtClean="0"/>
              <a:t>Håndtering af forurenet jord. </a:t>
            </a:r>
            <a:endParaRPr lang="en-US" sz="2800" dirty="0"/>
          </a:p>
        </p:txBody>
      </p:sp>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10</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56000"/>
                    </a14:imgEffect>
                  </a14:imgLayer>
                </a14:imgProps>
              </a:ext>
              <a:ext uri="{28A0092B-C50C-407E-A947-70E740481C1C}">
                <a14:useLocalDpi xmlns:a14="http://schemas.microsoft.com/office/drawing/2010/main" val="0"/>
              </a:ext>
            </a:extLst>
          </a:blip>
          <a:stretch>
            <a:fillRect/>
          </a:stretch>
        </p:blipFill>
        <p:spPr>
          <a:xfrm>
            <a:off x="6474362" y="836712"/>
            <a:ext cx="2212231" cy="1656184"/>
          </a:xfrm>
          <a:prstGeom prst="rect">
            <a:avLst/>
          </a:prstGeom>
        </p:spPr>
      </p:pic>
      <p:pic>
        <p:nvPicPr>
          <p:cNvPr id="12" name="Billede 11"/>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8000"/>
                    </a14:imgEffect>
                  </a14:imgLayer>
                </a14:imgProps>
              </a:ext>
              <a:ext uri="{28A0092B-C50C-407E-A947-70E740481C1C}">
                <a14:useLocalDpi xmlns:a14="http://schemas.microsoft.com/office/drawing/2010/main" val="0"/>
              </a:ext>
            </a:extLst>
          </a:blip>
          <a:stretch>
            <a:fillRect/>
          </a:stretch>
        </p:blipFill>
        <p:spPr>
          <a:xfrm>
            <a:off x="438308" y="3980974"/>
            <a:ext cx="2045460" cy="2272734"/>
          </a:xfrm>
          <a:prstGeom prst="rect">
            <a:avLst/>
          </a:prstGeom>
        </p:spPr>
      </p:pic>
      <p:sp>
        <p:nvSpPr>
          <p:cNvPr id="11" name="Tekstboks 10"/>
          <p:cNvSpPr txBox="1"/>
          <p:nvPr/>
        </p:nvSpPr>
        <p:spPr>
          <a:xfrm>
            <a:off x="1619671" y="2492896"/>
            <a:ext cx="6264695" cy="3416320"/>
          </a:xfrm>
          <a:prstGeom prst="rect">
            <a:avLst/>
          </a:prstGeom>
          <a:noFill/>
        </p:spPr>
        <p:txBody>
          <a:bodyPr wrap="square" rtlCol="0">
            <a:spAutoFit/>
          </a:bodyPr>
          <a:lstStyle/>
          <a:p>
            <a:r>
              <a:rPr lang="da-DK" dirty="0" smtClean="0"/>
              <a:t>Læg nøje mærke til at der </a:t>
            </a:r>
            <a:r>
              <a:rPr lang="da-DK" u="sng" dirty="0" smtClean="0"/>
              <a:t>ikke</a:t>
            </a:r>
            <a:r>
              <a:rPr lang="da-DK" dirty="0" smtClean="0"/>
              <a:t> står noget om forurenet jord. 	Det er altså </a:t>
            </a:r>
            <a:r>
              <a:rPr lang="da-DK" u="sng" dirty="0" smtClean="0"/>
              <a:t>ALT</a:t>
            </a:r>
            <a:r>
              <a:rPr lang="da-DK" dirty="0" smtClean="0"/>
              <a:t> jord, der flyttes, som skal anmeldes.</a:t>
            </a:r>
          </a:p>
          <a:p>
            <a:endParaRPr lang="da-DK" dirty="0"/>
          </a:p>
          <a:p>
            <a:r>
              <a:rPr lang="da-DK" dirty="0" smtClean="0"/>
              <a:t>Disse anmeldelser skal ske til, og med godkendelse af den pågældende Kommunerne, som flytninger sker i. Godkendelse skal være givet inden en flytning må påbegyndes. (4 uger efter). Hvis der skal supplerende oplysninger til, så kan der forlænges med yderligere 2 uger.</a:t>
            </a:r>
          </a:p>
          <a:p>
            <a:endParaRPr lang="da-DK" dirty="0"/>
          </a:p>
          <a:p>
            <a:r>
              <a:rPr lang="da-DK" dirty="0" smtClean="0"/>
              <a:t>Der kan dog opstå situationer hvor jorden skal flyttes omgående.</a:t>
            </a:r>
            <a:endParaRPr lang="da-DK" dirty="0"/>
          </a:p>
          <a:p>
            <a:r>
              <a:rPr lang="da-DK" dirty="0" smtClean="0"/>
              <a:t>Her kan der blive nødvendigt at opmagasinere jord forsvarligt indtil forurening og depot er defineret.</a:t>
            </a:r>
          </a:p>
        </p:txBody>
      </p:sp>
      <p:sp>
        <p:nvSpPr>
          <p:cNvPr id="10" name="Tekstboks 9"/>
          <p:cNvSpPr txBox="1"/>
          <p:nvPr/>
        </p:nvSpPr>
        <p:spPr>
          <a:xfrm>
            <a:off x="1583668" y="1567813"/>
            <a:ext cx="6048672" cy="707886"/>
          </a:xfrm>
          <a:prstGeom prst="rect">
            <a:avLst/>
          </a:prstGeom>
          <a:noFill/>
        </p:spPr>
        <p:txBody>
          <a:bodyPr wrap="square" rtlCol="0">
            <a:spAutoFit/>
          </a:bodyPr>
          <a:lstStyle/>
          <a:p>
            <a:r>
              <a:rPr lang="da-DK" sz="2000" dirty="0" smtClean="0"/>
              <a:t>Bekendtgørelse om anmeldelse og dokumentration i forbindelse med flytning af jord. BEK nr. 1479. </a:t>
            </a:r>
            <a:r>
              <a:rPr lang="da-DK" sz="1400" dirty="0" smtClean="0"/>
              <a:t>Jf. LBK147, §50</a:t>
            </a:r>
          </a:p>
        </p:txBody>
      </p:sp>
    </p:spTree>
    <p:extLst>
      <p:ext uri="{BB962C8B-B14F-4D97-AF65-F5344CB8AC3E}">
        <p14:creationId xmlns:p14="http://schemas.microsoft.com/office/powerpoint/2010/main" val="2611982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03648" y="692696"/>
            <a:ext cx="5832648" cy="648072"/>
          </a:xfrm>
        </p:spPr>
        <p:txBody>
          <a:bodyPr>
            <a:normAutofit/>
          </a:bodyPr>
          <a:lstStyle/>
          <a:p>
            <a:pPr algn="l"/>
            <a:r>
              <a:rPr lang="da-DK" sz="2800" dirty="0" smtClean="0"/>
              <a:t>Håndtering af forurenet jord. </a:t>
            </a:r>
            <a:endParaRPr lang="en-US" sz="2800" dirty="0"/>
          </a:p>
        </p:txBody>
      </p:sp>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11</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kstboks 9"/>
          <p:cNvSpPr txBox="1"/>
          <p:nvPr/>
        </p:nvSpPr>
        <p:spPr>
          <a:xfrm>
            <a:off x="1583668" y="1412776"/>
            <a:ext cx="6048672" cy="400110"/>
          </a:xfrm>
          <a:prstGeom prst="rect">
            <a:avLst/>
          </a:prstGeom>
          <a:noFill/>
        </p:spPr>
        <p:txBody>
          <a:bodyPr wrap="square" rtlCol="0">
            <a:spAutoFit/>
          </a:bodyPr>
          <a:lstStyle/>
          <a:p>
            <a:r>
              <a:rPr lang="da-DK" sz="2000" dirty="0" smtClean="0"/>
              <a:t>Kommunens godkendelse.</a:t>
            </a:r>
            <a:endParaRPr lang="da-DK" sz="1400" dirty="0" smtClean="0"/>
          </a:p>
        </p:txBody>
      </p:sp>
      <p:pic>
        <p:nvPicPr>
          <p:cNvPr id="3" name="Billed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4000" contrast="3000"/>
                    </a14:imgEffect>
                  </a14:imgLayer>
                </a14:imgProps>
              </a:ext>
              <a:ext uri="{28A0092B-C50C-407E-A947-70E740481C1C}">
                <a14:useLocalDpi xmlns:a14="http://schemas.microsoft.com/office/drawing/2010/main" val="0"/>
              </a:ext>
            </a:extLst>
          </a:blip>
          <a:stretch>
            <a:fillRect/>
          </a:stretch>
        </p:blipFill>
        <p:spPr>
          <a:xfrm>
            <a:off x="4972393" y="2924944"/>
            <a:ext cx="3946319" cy="3240360"/>
          </a:xfrm>
          <a:prstGeom prst="rect">
            <a:avLst/>
          </a:prstGeom>
        </p:spPr>
      </p:pic>
      <p:sp>
        <p:nvSpPr>
          <p:cNvPr id="11" name="Tekstboks 10"/>
          <p:cNvSpPr txBox="1"/>
          <p:nvPr/>
        </p:nvSpPr>
        <p:spPr>
          <a:xfrm>
            <a:off x="1623119" y="2060848"/>
            <a:ext cx="6264695" cy="3970318"/>
          </a:xfrm>
          <a:prstGeom prst="rect">
            <a:avLst/>
          </a:prstGeom>
          <a:noFill/>
        </p:spPr>
        <p:txBody>
          <a:bodyPr wrap="square" rtlCol="0">
            <a:spAutoFit/>
          </a:bodyPr>
          <a:lstStyle/>
          <a:p>
            <a:r>
              <a:rPr lang="da-DK" dirty="0" smtClean="0"/>
              <a:t>I forbindelse med flytning og håndtering af forurenet jord, skal Kommunen have tilsendt en jordhåndteringsplan.</a:t>
            </a:r>
          </a:p>
          <a:p>
            <a:endParaRPr lang="da-DK" dirty="0"/>
          </a:p>
          <a:p>
            <a:r>
              <a:rPr lang="da-DK" dirty="0" smtClean="0"/>
              <a:t>Altså en plan for:</a:t>
            </a:r>
          </a:p>
          <a:p>
            <a:pPr marL="285750" indent="-285750">
              <a:buFont typeface="Arial" pitchFamily="34" charset="0"/>
              <a:buChar char="•"/>
            </a:pPr>
            <a:r>
              <a:rPr lang="da-DK" dirty="0" smtClean="0"/>
              <a:t>hvor man vil køre jorden hen(modtager).</a:t>
            </a:r>
          </a:p>
          <a:p>
            <a:pPr marL="285750" indent="-285750">
              <a:buFont typeface="Arial" pitchFamily="34" charset="0"/>
              <a:buChar char="•"/>
            </a:pPr>
            <a:r>
              <a:rPr lang="da-DK" dirty="0" smtClean="0"/>
              <a:t>hvordan man vil udtage prøver for dokumentation af jord.</a:t>
            </a:r>
          </a:p>
          <a:p>
            <a:pPr marL="285750" indent="-285750">
              <a:buFont typeface="Arial" pitchFamily="34" charset="0"/>
              <a:buChar char="•"/>
            </a:pPr>
            <a:r>
              <a:rPr lang="da-DK" dirty="0"/>
              <a:t>h</a:t>
            </a:r>
            <a:r>
              <a:rPr lang="da-DK" dirty="0" smtClean="0"/>
              <a:t>vordan jorden opmagasineres og behandles af modtageren.</a:t>
            </a:r>
          </a:p>
          <a:p>
            <a:pPr marL="285750" indent="-285750">
              <a:buFont typeface="Arial" pitchFamily="34" charset="0"/>
              <a:buChar char="•"/>
            </a:pPr>
            <a:r>
              <a:rPr lang="da-DK" dirty="0"/>
              <a:t>p</a:t>
            </a:r>
            <a:r>
              <a:rPr lang="da-DK" dirty="0" smtClean="0"/>
              <a:t>lan for beskyttelse af dem der udfører jordarbejdet.</a:t>
            </a:r>
          </a:p>
          <a:p>
            <a:pPr marL="285750" indent="-285750">
              <a:buFont typeface="Arial" pitchFamily="34" charset="0"/>
              <a:buChar char="•"/>
            </a:pPr>
            <a:r>
              <a:rPr lang="da-DK" dirty="0" smtClean="0"/>
              <a:t>Evt. hvordan man transporterer jorden.</a:t>
            </a:r>
          </a:p>
          <a:p>
            <a:endParaRPr lang="da-DK" dirty="0" smtClean="0"/>
          </a:p>
          <a:p>
            <a:r>
              <a:rPr lang="da-DK" dirty="0" smtClean="0"/>
              <a:t>Eksempelvis:</a:t>
            </a:r>
          </a:p>
          <a:p>
            <a:r>
              <a:rPr lang="da-DK" dirty="0" smtClean="0"/>
              <a:t>1 prøve pr. 30 tons, som dokumentation for at jorden er ren.</a:t>
            </a:r>
          </a:p>
          <a:p>
            <a:r>
              <a:rPr lang="da-DK" dirty="0" smtClean="0"/>
              <a:t>1 prøve pr. 120 tons, som dokumentation for at jorden har den forurening som den er defineret til af have ved tidligere prøver.</a:t>
            </a:r>
          </a:p>
        </p:txBody>
      </p:sp>
    </p:spTree>
    <p:extLst>
      <p:ext uri="{BB962C8B-B14F-4D97-AF65-F5344CB8AC3E}">
        <p14:creationId xmlns:p14="http://schemas.microsoft.com/office/powerpoint/2010/main" val="1253033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39652" y="620688"/>
            <a:ext cx="5832648" cy="648072"/>
          </a:xfrm>
        </p:spPr>
        <p:txBody>
          <a:bodyPr>
            <a:normAutofit/>
          </a:bodyPr>
          <a:lstStyle/>
          <a:p>
            <a:pPr algn="l"/>
            <a:r>
              <a:rPr lang="da-DK" sz="2800" dirty="0" smtClean="0"/>
              <a:t>Modtagere af forurenet jord.</a:t>
            </a:r>
            <a:endParaRPr lang="en-US" sz="2800" dirty="0"/>
          </a:p>
        </p:txBody>
      </p:sp>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12</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boks 2"/>
          <p:cNvSpPr txBox="1"/>
          <p:nvPr/>
        </p:nvSpPr>
        <p:spPr>
          <a:xfrm>
            <a:off x="1835696" y="1412776"/>
            <a:ext cx="5040560" cy="4801314"/>
          </a:xfrm>
          <a:prstGeom prst="rect">
            <a:avLst/>
          </a:prstGeom>
          <a:noFill/>
        </p:spPr>
        <p:txBody>
          <a:bodyPr wrap="square" rtlCol="0">
            <a:spAutoFit/>
          </a:bodyPr>
          <a:lstStyle/>
          <a:p>
            <a:r>
              <a:rPr lang="da-DK" dirty="0" smtClean="0"/>
              <a:t>Modtagere af jord skal være godkendt af Kommunen og Regionen.</a:t>
            </a:r>
          </a:p>
          <a:p>
            <a:endParaRPr lang="da-DK" dirty="0" smtClean="0"/>
          </a:p>
          <a:p>
            <a:r>
              <a:rPr lang="da-DK" dirty="0" smtClean="0"/>
              <a:t>Godkendelserne går på, hvilke jordtyper der må modtages, hvilken håndtering og efterbehandling der må udføre på eller med jordtyperne. </a:t>
            </a:r>
          </a:p>
          <a:p>
            <a:endParaRPr lang="da-DK" dirty="0"/>
          </a:p>
          <a:p>
            <a:r>
              <a:rPr lang="da-DK" dirty="0" smtClean="0"/>
              <a:t>Dette kan være rensning, opmagasinering eller afbrænding.</a:t>
            </a:r>
          </a:p>
          <a:p>
            <a:endParaRPr lang="da-DK" dirty="0"/>
          </a:p>
          <a:p>
            <a:r>
              <a:rPr lang="da-DK" dirty="0" smtClean="0"/>
              <a:t>Eksempler på modtagere kan være:</a:t>
            </a:r>
          </a:p>
          <a:p>
            <a:endParaRPr lang="da-DK" dirty="0" smtClean="0"/>
          </a:p>
          <a:p>
            <a:endParaRPr lang="da-DK" dirty="0" smtClean="0"/>
          </a:p>
          <a:p>
            <a:r>
              <a:rPr lang="da-DK" dirty="0" smtClean="0"/>
              <a:t>RGS90 i Glatved. </a:t>
            </a:r>
            <a:r>
              <a:rPr lang="da-DK" dirty="0"/>
              <a:t/>
            </a:r>
            <a:br>
              <a:rPr lang="da-DK" dirty="0"/>
            </a:br>
            <a:endParaRPr lang="da-DK" dirty="0" smtClean="0"/>
          </a:p>
          <a:p>
            <a:r>
              <a:rPr lang="da-DK" dirty="0"/>
              <a:t/>
            </a:r>
            <a:br>
              <a:rPr lang="da-DK" dirty="0"/>
            </a:br>
            <a:r>
              <a:rPr lang="da-DK" dirty="0" smtClean="0"/>
              <a:t>	Kommune </a:t>
            </a:r>
            <a:r>
              <a:rPr lang="da-DK" dirty="0"/>
              <a:t>Kemi </a:t>
            </a:r>
            <a:r>
              <a:rPr lang="da-DK" dirty="0" smtClean="0"/>
              <a:t>Nyborg</a:t>
            </a:r>
            <a:endParaRPr lang="en-US" dirty="0"/>
          </a:p>
        </p:txBody>
      </p:sp>
      <p:pic>
        <p:nvPicPr>
          <p:cNvPr id="10" name="Bille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250" y="4664488"/>
            <a:ext cx="1584176" cy="717618"/>
          </a:xfrm>
          <a:prstGeom prst="rect">
            <a:avLst/>
          </a:prstGeom>
        </p:spPr>
      </p:pic>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612" y="4563248"/>
            <a:ext cx="1084628" cy="1637717"/>
          </a:xfrm>
          <a:prstGeom prst="rect">
            <a:avLst/>
          </a:prstGeom>
        </p:spPr>
      </p:pic>
    </p:spTree>
    <p:extLst>
      <p:ext uri="{BB962C8B-B14F-4D97-AF65-F5344CB8AC3E}">
        <p14:creationId xmlns:p14="http://schemas.microsoft.com/office/powerpoint/2010/main" val="2212468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39652" y="620688"/>
            <a:ext cx="5832648" cy="648072"/>
          </a:xfrm>
        </p:spPr>
        <p:txBody>
          <a:bodyPr>
            <a:normAutofit/>
          </a:bodyPr>
          <a:lstStyle/>
          <a:p>
            <a:pPr algn="l"/>
            <a:r>
              <a:rPr lang="da-DK" sz="2800" dirty="0" smtClean="0"/>
              <a:t>Modtagere af forurenet jord.</a:t>
            </a:r>
            <a:endParaRPr lang="en-US" sz="2800" dirty="0"/>
          </a:p>
        </p:txBody>
      </p:sp>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13</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boks 2"/>
          <p:cNvSpPr txBox="1"/>
          <p:nvPr/>
        </p:nvSpPr>
        <p:spPr>
          <a:xfrm>
            <a:off x="1547664" y="1412776"/>
            <a:ext cx="6048672" cy="4678204"/>
          </a:xfrm>
          <a:prstGeom prst="rect">
            <a:avLst/>
          </a:prstGeom>
          <a:noFill/>
        </p:spPr>
        <p:txBody>
          <a:bodyPr wrap="square" rtlCol="0">
            <a:spAutoFit/>
          </a:bodyPr>
          <a:lstStyle/>
          <a:p>
            <a:r>
              <a:rPr lang="da-DK" dirty="0" smtClean="0"/>
              <a:t>Der findes lige så mange priser på modtagning af jord, som der findes typer og grader af forurenet jord. Så inden I begynder,  var det en god ide at allierer sig med specialister. Alle de ”store” rådgivende ingeniørfirmaer har afdelinger som kan være behjælpelig, men der findes også mindre. </a:t>
            </a:r>
          </a:p>
          <a:p>
            <a:r>
              <a:rPr lang="da-DK" dirty="0" smtClean="0"/>
              <a:t>Som udgangspunkt så leverer de den ydelse som  i skal kunne tage en dialog med dem om.</a:t>
            </a:r>
          </a:p>
          <a:p>
            <a:endParaRPr lang="da-DK" dirty="0"/>
          </a:p>
          <a:p>
            <a:endParaRPr lang="da-DK" dirty="0" smtClean="0"/>
          </a:p>
          <a:p>
            <a:endParaRPr lang="da-DK" dirty="0" smtClean="0"/>
          </a:p>
          <a:p>
            <a:r>
              <a:rPr lang="da-DK" dirty="0" smtClean="0"/>
              <a:t>Se billede med en ”liste”</a:t>
            </a:r>
          </a:p>
          <a:p>
            <a:r>
              <a:rPr lang="da-DK" dirty="0"/>
              <a:t>o</a:t>
            </a:r>
            <a:r>
              <a:rPr lang="da-DK" dirty="0" smtClean="0"/>
              <a:t>ver ydelser.</a:t>
            </a:r>
          </a:p>
          <a:p>
            <a:endParaRPr lang="da-DK" dirty="0" smtClean="0"/>
          </a:p>
          <a:p>
            <a:r>
              <a:rPr lang="da-DK" b="1" i="1" dirty="0" smtClean="0">
                <a:solidFill>
                  <a:srgbClr val="FF0000"/>
                </a:solidFill>
              </a:rPr>
              <a:t>Dog husk, forurenet jord </a:t>
            </a:r>
          </a:p>
          <a:p>
            <a:r>
              <a:rPr lang="da-DK" b="1" i="1" dirty="0" smtClean="0">
                <a:solidFill>
                  <a:srgbClr val="FF0000"/>
                </a:solidFill>
              </a:rPr>
              <a:t>er en del af grunden og </a:t>
            </a:r>
          </a:p>
          <a:p>
            <a:r>
              <a:rPr lang="da-DK" b="1" i="1" dirty="0" smtClean="0">
                <a:solidFill>
                  <a:srgbClr val="FF0000"/>
                </a:solidFill>
              </a:rPr>
              <a:t>derfor bygherrens ansvar</a:t>
            </a:r>
            <a:r>
              <a:rPr lang="da-DK" dirty="0" smtClean="0"/>
              <a:t>.</a:t>
            </a:r>
          </a:p>
          <a:p>
            <a:r>
              <a:rPr lang="da-DK" sz="1000" dirty="0" smtClean="0"/>
              <a:t>Med mindre andet bliver aftalt</a:t>
            </a:r>
            <a:endParaRPr lang="en-US" sz="1000" dirty="0"/>
          </a:p>
        </p:txBody>
      </p:sp>
      <p:pic>
        <p:nvPicPr>
          <p:cNvPr id="12" name="Billed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202242"/>
            <a:ext cx="2533278" cy="3033866"/>
          </a:xfrm>
          <a:prstGeom prst="rect">
            <a:avLst/>
          </a:prstGeom>
        </p:spPr>
      </p:pic>
    </p:spTree>
    <p:extLst>
      <p:ext uri="{BB962C8B-B14F-4D97-AF65-F5344CB8AC3E}">
        <p14:creationId xmlns:p14="http://schemas.microsoft.com/office/powerpoint/2010/main" val="2540050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14</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008435">
            <a:off x="1397585" y="1039106"/>
            <a:ext cx="3560144" cy="4968552"/>
          </a:xfrm>
          <a:prstGeom prst="rect">
            <a:avLst/>
          </a:prstGeom>
        </p:spPr>
      </p:pic>
      <p:pic>
        <p:nvPicPr>
          <p:cNvPr id="10" name="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68293">
            <a:off x="5085128" y="910013"/>
            <a:ext cx="3243615" cy="2703012"/>
          </a:xfrm>
          <a:prstGeom prst="rect">
            <a:avLst/>
          </a:prstGeom>
        </p:spPr>
      </p:pic>
      <p:sp>
        <p:nvSpPr>
          <p:cNvPr id="2" name="Titel 1"/>
          <p:cNvSpPr>
            <a:spLocks noGrp="1"/>
          </p:cNvSpPr>
          <p:nvPr>
            <p:ph type="ctrTitle"/>
          </p:nvPr>
        </p:nvSpPr>
        <p:spPr>
          <a:xfrm>
            <a:off x="1331640" y="620688"/>
            <a:ext cx="6192688" cy="936104"/>
          </a:xfrm>
        </p:spPr>
        <p:txBody>
          <a:bodyPr>
            <a:normAutofit/>
          </a:bodyPr>
          <a:lstStyle/>
          <a:p>
            <a:pPr algn="l"/>
            <a:r>
              <a:rPr lang="da-DK" sz="2800" dirty="0" smtClean="0"/>
              <a:t>Eksempel på Priser:</a:t>
            </a:r>
            <a:endParaRPr lang="en-US" sz="2800" dirty="0"/>
          </a:p>
        </p:txBody>
      </p:sp>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0260" y="4466599"/>
            <a:ext cx="1907314" cy="1179017"/>
          </a:xfrm>
          <a:prstGeom prst="rect">
            <a:avLst/>
          </a:prstGeom>
        </p:spPr>
      </p:pic>
    </p:spTree>
    <p:extLst>
      <p:ext uri="{BB962C8B-B14F-4D97-AF65-F5344CB8AC3E}">
        <p14:creationId xmlns:p14="http://schemas.microsoft.com/office/powerpoint/2010/main" val="3492277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11660" y="620688"/>
            <a:ext cx="6192688" cy="648072"/>
          </a:xfrm>
        </p:spPr>
        <p:txBody>
          <a:bodyPr>
            <a:normAutofit/>
          </a:bodyPr>
          <a:lstStyle/>
          <a:p>
            <a:pPr algn="l"/>
            <a:r>
              <a:rPr lang="da-DK" sz="2800" dirty="0" smtClean="0"/>
              <a:t>Hjemmesider mv.  </a:t>
            </a:r>
            <a:endParaRPr lang="en-US" sz="2800" dirty="0"/>
          </a:p>
        </p:txBody>
      </p:sp>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15</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pic>
        <p:nvPicPr>
          <p:cNvPr id="3" name="Billede 2"/>
          <p:cNvPicPr>
            <a:picLocks noChangeAspect="1"/>
          </p:cNvPicPr>
          <p:nvPr/>
        </p:nvPicPr>
        <p:blipFill>
          <a:blip r:embed="rId2">
            <a:extLst>
              <a:ext uri="{BEBA8EAE-BF5A-486C-A8C5-ECC9F3942E4B}">
                <a14:imgProps xmlns:a14="http://schemas.microsoft.com/office/drawing/2010/main">
                  <a14:imgLayer r:embed="rId3">
                    <a14:imgEffect>
                      <a14:artisticPhotocopy trans="56000"/>
                    </a14:imgEffect>
                    <a14:imgEffect>
                      <a14:sharpenSoften amount="39000"/>
                    </a14:imgEffect>
                    <a14:imgEffect>
                      <a14:brightnessContrast bright="-20000" contrast="-60000"/>
                    </a14:imgEffect>
                  </a14:imgLayer>
                </a14:imgProps>
              </a:ext>
              <a:ext uri="{28A0092B-C50C-407E-A947-70E740481C1C}">
                <a14:useLocalDpi xmlns:a14="http://schemas.microsoft.com/office/drawing/2010/main" val="0"/>
              </a:ext>
            </a:extLst>
          </a:blip>
          <a:stretch>
            <a:fillRect/>
          </a:stretch>
        </p:blipFill>
        <p:spPr>
          <a:xfrm>
            <a:off x="719730" y="1196752"/>
            <a:ext cx="8166868" cy="5040560"/>
          </a:xfrm>
          <a:prstGeom prst="rect">
            <a:avLst/>
          </a:prstGeom>
        </p:spPr>
      </p:pic>
      <p:sp>
        <p:nvSpPr>
          <p:cNvPr id="10" name="Tekstboks 9"/>
          <p:cNvSpPr txBox="1"/>
          <p:nvPr/>
        </p:nvSpPr>
        <p:spPr>
          <a:xfrm>
            <a:off x="1475656" y="1203581"/>
            <a:ext cx="6984776" cy="5355312"/>
          </a:xfrm>
          <a:prstGeom prst="rect">
            <a:avLst/>
          </a:prstGeom>
          <a:noFill/>
        </p:spPr>
        <p:txBody>
          <a:bodyPr wrap="square" rtlCol="0">
            <a:spAutoFit/>
          </a:bodyPr>
          <a:lstStyle/>
          <a:p>
            <a:r>
              <a:rPr lang="da-DK" dirty="0" smtClean="0">
                <a:solidFill>
                  <a:schemeClr val="bg1"/>
                </a:solidFill>
                <a:hlinkClick r:id="rId4"/>
              </a:rPr>
              <a:t>https</a:t>
            </a:r>
            <a:r>
              <a:rPr lang="da-DK" dirty="0">
                <a:solidFill>
                  <a:schemeClr val="bg1"/>
                </a:solidFill>
                <a:hlinkClick r:id="rId4"/>
              </a:rPr>
              <a:t>://</a:t>
            </a:r>
            <a:r>
              <a:rPr lang="da-DK" dirty="0" smtClean="0">
                <a:solidFill>
                  <a:schemeClr val="bg1"/>
                </a:solidFill>
                <a:hlinkClick r:id="rId4"/>
              </a:rPr>
              <a:t>www.retsinformation.dk/Forms/R0710.aspx?id=128733&amp;exp=1</a:t>
            </a:r>
            <a:r>
              <a:rPr lang="da-DK" dirty="0" smtClean="0">
                <a:solidFill>
                  <a:schemeClr val="bg1"/>
                </a:solidFill>
              </a:rPr>
              <a:t>     </a:t>
            </a:r>
            <a:r>
              <a:rPr lang="da-DK" b="1" dirty="0" smtClean="0">
                <a:solidFill>
                  <a:schemeClr val="bg1"/>
                </a:solidFill>
              </a:rPr>
              <a:t>LOVEN</a:t>
            </a:r>
          </a:p>
          <a:p>
            <a:endParaRPr lang="da-DK" dirty="0" smtClean="0">
              <a:solidFill>
                <a:schemeClr val="bg1"/>
              </a:solidFill>
            </a:endParaRPr>
          </a:p>
          <a:p>
            <a:r>
              <a:rPr lang="da-DK" dirty="0">
                <a:solidFill>
                  <a:schemeClr val="bg1"/>
                </a:solidFill>
                <a:hlinkClick r:id="rId5"/>
              </a:rPr>
              <a:t>https://</a:t>
            </a:r>
            <a:r>
              <a:rPr lang="da-DK" dirty="0" smtClean="0">
                <a:solidFill>
                  <a:schemeClr val="bg1"/>
                </a:solidFill>
                <a:hlinkClick r:id="rId5"/>
              </a:rPr>
              <a:t>www.retsinformation.dk/Forms/R0710.aspx?id=139524&amp;exp=1</a:t>
            </a:r>
            <a:r>
              <a:rPr lang="da-DK" dirty="0" smtClean="0">
                <a:solidFill>
                  <a:schemeClr val="bg1"/>
                </a:solidFill>
              </a:rPr>
              <a:t>     </a:t>
            </a:r>
            <a:r>
              <a:rPr lang="da-DK" b="1" dirty="0" smtClean="0">
                <a:solidFill>
                  <a:schemeClr val="bg1"/>
                </a:solidFill>
              </a:rPr>
              <a:t>Flytning af jord</a:t>
            </a:r>
          </a:p>
          <a:p>
            <a:endParaRPr lang="da-DK" dirty="0" smtClean="0">
              <a:solidFill>
                <a:schemeClr val="bg1"/>
              </a:solidFill>
            </a:endParaRPr>
          </a:p>
          <a:p>
            <a:r>
              <a:rPr lang="da-DK" dirty="0">
                <a:solidFill>
                  <a:schemeClr val="bg1"/>
                </a:solidFill>
                <a:hlinkClick r:id="rId6"/>
              </a:rPr>
              <a:t>https://</a:t>
            </a:r>
            <a:r>
              <a:rPr lang="da-DK" dirty="0" smtClean="0">
                <a:solidFill>
                  <a:schemeClr val="bg1"/>
                </a:solidFill>
                <a:hlinkClick r:id="rId6"/>
              </a:rPr>
              <a:t>www.retsinformation.dk/Forms/R0710.aspx?id=131245&amp;exp=1</a:t>
            </a:r>
            <a:r>
              <a:rPr lang="da-DK" dirty="0" smtClean="0">
                <a:solidFill>
                  <a:schemeClr val="bg1"/>
                </a:solidFill>
              </a:rPr>
              <a:t>     </a:t>
            </a:r>
            <a:r>
              <a:rPr lang="da-DK" b="1" dirty="0" smtClean="0">
                <a:solidFill>
                  <a:schemeClr val="bg1"/>
                </a:solidFill>
              </a:rPr>
              <a:t>Lettere forurenet jord</a:t>
            </a:r>
          </a:p>
          <a:p>
            <a:endParaRPr lang="da-DK" dirty="0" smtClean="0">
              <a:solidFill>
                <a:schemeClr val="bg1"/>
              </a:solidFill>
            </a:endParaRPr>
          </a:p>
          <a:p>
            <a:r>
              <a:rPr lang="da-DK" dirty="0" smtClean="0">
                <a:solidFill>
                  <a:schemeClr val="bg1"/>
                </a:solidFill>
                <a:hlinkClick r:id="rId7"/>
              </a:rPr>
              <a:t>www.rgs90.dk</a:t>
            </a:r>
            <a:r>
              <a:rPr lang="da-DK" dirty="0" smtClean="0">
                <a:solidFill>
                  <a:schemeClr val="bg1"/>
                </a:solidFill>
              </a:rPr>
              <a:t> </a:t>
            </a:r>
            <a:r>
              <a:rPr lang="da-DK" b="1" dirty="0">
                <a:solidFill>
                  <a:schemeClr val="bg1"/>
                </a:solidFill>
              </a:rPr>
              <a:t> </a:t>
            </a:r>
            <a:r>
              <a:rPr lang="da-DK" b="1" dirty="0" smtClean="0">
                <a:solidFill>
                  <a:schemeClr val="bg1"/>
                </a:solidFill>
              </a:rPr>
              <a:t>Modtager og priser</a:t>
            </a:r>
            <a:endParaRPr lang="da-DK" dirty="0">
              <a:solidFill>
                <a:schemeClr val="bg1"/>
              </a:solidFill>
            </a:endParaRPr>
          </a:p>
          <a:p>
            <a:endParaRPr lang="da-DK" dirty="0" smtClean="0">
              <a:solidFill>
                <a:schemeClr val="bg1"/>
              </a:solidFill>
            </a:endParaRPr>
          </a:p>
          <a:p>
            <a:r>
              <a:rPr lang="da-DK" dirty="0" smtClean="0">
                <a:solidFill>
                  <a:schemeClr val="bg1"/>
                </a:solidFill>
                <a:hlinkClick r:id="rId8"/>
              </a:rPr>
              <a:t>www.jordweb.dk</a:t>
            </a:r>
            <a:r>
              <a:rPr lang="da-DK" dirty="0" smtClean="0">
                <a:solidFill>
                  <a:schemeClr val="bg1"/>
                </a:solidFill>
              </a:rPr>
              <a:t> </a:t>
            </a:r>
            <a:r>
              <a:rPr lang="da-DK" b="1" dirty="0">
                <a:solidFill>
                  <a:schemeClr val="bg1"/>
                </a:solidFill>
              </a:rPr>
              <a:t> </a:t>
            </a:r>
            <a:r>
              <a:rPr lang="da-DK" b="1" dirty="0" smtClean="0">
                <a:solidFill>
                  <a:schemeClr val="bg1"/>
                </a:solidFill>
              </a:rPr>
              <a:t>Digitalt anmeldelses sted.</a:t>
            </a:r>
            <a:endParaRPr lang="da-DK" dirty="0" smtClean="0">
              <a:solidFill>
                <a:schemeClr val="bg1"/>
              </a:solidFill>
            </a:endParaRPr>
          </a:p>
          <a:p>
            <a:endParaRPr lang="da-DK" dirty="0">
              <a:solidFill>
                <a:schemeClr val="bg1"/>
              </a:solidFill>
            </a:endParaRPr>
          </a:p>
          <a:p>
            <a:r>
              <a:rPr lang="en-US" dirty="0" smtClean="0">
                <a:solidFill>
                  <a:schemeClr val="bg1"/>
                </a:solidFill>
                <a:hlinkClick r:id="rId9"/>
              </a:rPr>
              <a:t>http://arbejdstilsynet.dk/vejledningerd-2-23-arbejde-i-forurenet-jord</a:t>
            </a:r>
            <a:r>
              <a:rPr lang="en-US" dirty="0" smtClean="0">
                <a:solidFill>
                  <a:schemeClr val="bg1"/>
                </a:solidFill>
              </a:rPr>
              <a:t> </a:t>
            </a:r>
            <a:r>
              <a:rPr lang="da-DK" b="1" dirty="0" smtClean="0">
                <a:solidFill>
                  <a:schemeClr val="bg1"/>
                </a:solidFill>
              </a:rPr>
              <a:t>AT</a:t>
            </a:r>
            <a:endParaRPr lang="en-US" dirty="0" smtClean="0">
              <a:solidFill>
                <a:schemeClr val="bg1"/>
              </a:solidFill>
            </a:endParaRPr>
          </a:p>
          <a:p>
            <a:endParaRPr lang="da-DK" dirty="0">
              <a:solidFill>
                <a:schemeClr val="bg1"/>
              </a:solidFill>
            </a:endParaRPr>
          </a:p>
          <a:p>
            <a:r>
              <a:rPr lang="en-US" dirty="0">
                <a:solidFill>
                  <a:schemeClr val="bg1"/>
                </a:solidFill>
                <a:hlinkClick r:id="rId10"/>
              </a:rPr>
              <a:t>http://www.mst.dk/Virksomhed_og_myndighed/Jord/Forurenede+og+muligt+forurenede+grunde/FAQ_Forurenede_og_muligt_forurenede_grunde</a:t>
            </a:r>
            <a:r>
              <a:rPr lang="en-US" dirty="0" smtClean="0">
                <a:solidFill>
                  <a:schemeClr val="bg1"/>
                </a:solidFill>
                <a:hlinkClick r:id="rId10"/>
              </a:rPr>
              <a:t>/</a:t>
            </a:r>
            <a:r>
              <a:rPr lang="en-US" dirty="0" smtClean="0">
                <a:solidFill>
                  <a:schemeClr val="bg1"/>
                </a:solidFill>
              </a:rPr>
              <a:t>  </a:t>
            </a:r>
            <a:r>
              <a:rPr lang="da-DK" b="1" dirty="0" err="1" smtClean="0">
                <a:solidFill>
                  <a:schemeClr val="bg1"/>
                </a:solidFill>
              </a:rPr>
              <a:t>MiljøStyrelsen</a:t>
            </a:r>
            <a:r>
              <a:rPr lang="da-DK" b="1" dirty="0" smtClean="0">
                <a:solidFill>
                  <a:schemeClr val="bg1"/>
                </a:solidFill>
              </a:rPr>
              <a:t>.</a:t>
            </a:r>
            <a:endParaRPr lang="en-US" dirty="0" smtClean="0">
              <a:solidFill>
                <a:schemeClr val="bg1"/>
              </a:solidFill>
            </a:endParaRPr>
          </a:p>
          <a:p>
            <a:endParaRPr lang="en-US" dirty="0">
              <a:solidFill>
                <a:schemeClr val="bg1"/>
              </a:solidFill>
            </a:endParaRPr>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451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03648" y="692696"/>
            <a:ext cx="6120680" cy="1296144"/>
          </a:xfrm>
        </p:spPr>
        <p:txBody>
          <a:bodyPr>
            <a:noAutofit/>
          </a:bodyPr>
          <a:lstStyle/>
          <a:p>
            <a:pPr algn="l"/>
            <a:r>
              <a:rPr lang="da-DK" sz="3200" dirty="0" smtClean="0"/>
              <a:t/>
            </a:r>
            <a:br>
              <a:rPr lang="da-DK" sz="3200" dirty="0" smtClean="0"/>
            </a:br>
            <a:r>
              <a:rPr lang="da-DK" sz="3200" dirty="0" smtClean="0"/>
              <a:t>Forurenings typer:</a:t>
            </a:r>
            <a:br>
              <a:rPr lang="da-DK" sz="3200" dirty="0" smtClean="0"/>
            </a:br>
            <a:r>
              <a:rPr lang="da-DK" sz="3200" dirty="0" smtClean="0"/>
              <a:t/>
            </a:r>
            <a:br>
              <a:rPr lang="da-DK" sz="3200" dirty="0" smtClean="0"/>
            </a:br>
            <a:r>
              <a:rPr lang="da-DK" sz="3200" dirty="0" smtClean="0"/>
              <a:t>	</a:t>
            </a:r>
            <a:endParaRPr lang="en-US" sz="3200" i="1" dirty="0">
              <a:latin typeface="Andalus" pitchFamily="18" charset="-78"/>
              <a:cs typeface="Andalus" pitchFamily="18" charset="-78"/>
            </a:endParaRPr>
          </a:p>
        </p:txBody>
      </p:sp>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2</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pic>
        <p:nvPicPr>
          <p:cNvPr id="10" name="Billede 9"/>
          <p:cNvPicPr>
            <a:picLocks noChangeAspect="1"/>
          </p:cNvPicPr>
          <p:nvPr/>
        </p:nvPicPr>
        <p:blipFill>
          <a:blip r:embed="rId2">
            <a:extLst>
              <a:ext uri="{BEBA8EAE-BF5A-486C-A8C5-ECC9F3942E4B}">
                <a14:imgProps xmlns:a14="http://schemas.microsoft.com/office/drawing/2010/main">
                  <a14:imgLayer r:embed="rId3">
                    <a14:imgEffect>
                      <a14:sharpenSoften amount="-41000"/>
                    </a14:imgEffect>
                    <a14:imgEffect>
                      <a14:brightnessContrast bright="30000"/>
                    </a14:imgEffect>
                  </a14:imgLayer>
                </a14:imgProps>
              </a:ext>
              <a:ext uri="{28A0092B-C50C-407E-A947-70E740481C1C}">
                <a14:useLocalDpi xmlns:a14="http://schemas.microsoft.com/office/drawing/2010/main" val="0"/>
              </a:ext>
            </a:extLst>
          </a:blip>
          <a:stretch>
            <a:fillRect/>
          </a:stretch>
        </p:blipFill>
        <p:spPr>
          <a:xfrm>
            <a:off x="4618422" y="3068960"/>
            <a:ext cx="4274058" cy="3155621"/>
          </a:xfrm>
          <a:prstGeom prst="rect">
            <a:avLst/>
          </a:prstGeom>
        </p:spPr>
      </p:pic>
      <p:sp>
        <p:nvSpPr>
          <p:cNvPr id="3" name="Tekstboks 2"/>
          <p:cNvSpPr txBox="1"/>
          <p:nvPr/>
        </p:nvSpPr>
        <p:spPr>
          <a:xfrm>
            <a:off x="1439652" y="1974269"/>
            <a:ext cx="5256584" cy="3108543"/>
          </a:xfrm>
          <a:prstGeom prst="rect">
            <a:avLst/>
          </a:prstGeom>
          <a:noFill/>
        </p:spPr>
        <p:txBody>
          <a:bodyPr wrap="square" rtlCol="0">
            <a:spAutoFit/>
          </a:bodyPr>
          <a:lstStyle/>
          <a:p>
            <a:pPr marL="285750" indent="-285750">
              <a:buFont typeface="Arial" pitchFamily="34" charset="0"/>
              <a:buChar char="•"/>
            </a:pPr>
            <a:endParaRPr lang="da-DK" sz="2800" i="1" dirty="0" smtClean="0">
              <a:latin typeface="Andalus" pitchFamily="18" charset="-78"/>
              <a:cs typeface="Andalus" pitchFamily="18" charset="-78"/>
            </a:endParaRPr>
          </a:p>
          <a:p>
            <a:pPr marL="285750" indent="-285750">
              <a:buFont typeface="Arial" pitchFamily="34" charset="0"/>
              <a:buChar char="•"/>
            </a:pPr>
            <a:r>
              <a:rPr lang="da-DK" sz="2800" i="1" dirty="0" smtClean="0">
                <a:latin typeface="Andalus" pitchFamily="18" charset="-78"/>
                <a:cs typeface="Andalus" pitchFamily="18" charset="-78"/>
              </a:rPr>
              <a:t>Tungmetaller.</a:t>
            </a:r>
          </a:p>
          <a:p>
            <a:pPr marL="285750" indent="-285750">
              <a:buFont typeface="Arial" pitchFamily="34" charset="0"/>
              <a:buChar char="•"/>
            </a:pPr>
            <a:r>
              <a:rPr lang="da-DK" sz="2800" i="1" dirty="0" smtClean="0">
                <a:latin typeface="Andalus" pitchFamily="18" charset="-78"/>
                <a:cs typeface="Andalus" pitchFamily="18" charset="-78"/>
              </a:rPr>
              <a:t>Kulbrinter.</a:t>
            </a:r>
          </a:p>
          <a:p>
            <a:pPr marL="285750" indent="-285750">
              <a:buFont typeface="Arial" pitchFamily="34" charset="0"/>
              <a:buChar char="•"/>
            </a:pPr>
            <a:r>
              <a:rPr lang="da-DK" sz="2800" i="1" dirty="0" err="1" smtClean="0">
                <a:latin typeface="Andalus" pitchFamily="18" charset="-78"/>
                <a:cs typeface="Andalus" pitchFamily="18" charset="-78"/>
              </a:rPr>
              <a:t>Chloredeforbindelser</a:t>
            </a:r>
            <a:endParaRPr lang="da-DK" sz="2800" i="1" dirty="0" smtClean="0">
              <a:latin typeface="Andalus" pitchFamily="18" charset="-78"/>
              <a:cs typeface="Andalus" pitchFamily="18" charset="-78"/>
            </a:endParaRPr>
          </a:p>
          <a:p>
            <a:pPr marL="285750" indent="-285750">
              <a:buFont typeface="Arial" pitchFamily="34" charset="0"/>
              <a:buChar char="•"/>
            </a:pPr>
            <a:r>
              <a:rPr lang="da-DK" sz="2800" i="1" dirty="0" smtClean="0">
                <a:latin typeface="Andalus" pitchFamily="18" charset="-78"/>
                <a:cs typeface="Andalus" pitchFamily="18" charset="-78"/>
              </a:rPr>
              <a:t>Gifte(pesticider).</a:t>
            </a:r>
          </a:p>
          <a:p>
            <a:pPr marL="285750" indent="-285750">
              <a:buFont typeface="Arial" pitchFamily="34" charset="0"/>
              <a:buChar char="•"/>
            </a:pPr>
            <a:r>
              <a:rPr lang="da-DK" sz="2800" i="1" dirty="0" smtClean="0">
                <a:latin typeface="Andalus" pitchFamily="18" charset="-78"/>
                <a:cs typeface="Andalus" pitchFamily="18" charset="-78"/>
              </a:rPr>
              <a:t>Mekanisk(byggeaffald </a:t>
            </a:r>
            <a:r>
              <a:rPr lang="da-DK" sz="2800" i="1" dirty="0">
                <a:latin typeface="Andalus" pitchFamily="18" charset="-78"/>
                <a:cs typeface="Andalus" pitchFamily="18" charset="-78"/>
              </a:rPr>
              <a:t>mv.)</a:t>
            </a:r>
            <a:br>
              <a:rPr lang="da-DK" sz="2800" i="1" dirty="0">
                <a:latin typeface="Andalus" pitchFamily="18" charset="-78"/>
                <a:cs typeface="Andalus" pitchFamily="18" charset="-78"/>
              </a:rPr>
            </a:br>
            <a:endParaRPr lang="en-US" sz="2800" dirty="0"/>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362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95636" y="764704"/>
            <a:ext cx="5544616" cy="792088"/>
          </a:xfrm>
        </p:spPr>
        <p:txBody>
          <a:bodyPr>
            <a:noAutofit/>
          </a:bodyPr>
          <a:lstStyle/>
          <a:p>
            <a:pPr algn="l"/>
            <a:r>
              <a:rPr lang="da-DK" sz="3200" dirty="0" smtClean="0"/>
              <a:t>Gældende regler og love. </a:t>
            </a:r>
            <a:endParaRPr lang="en-US" sz="3200" dirty="0"/>
          </a:p>
        </p:txBody>
      </p:sp>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3</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3" name="Tekstboks 2"/>
          <p:cNvSpPr txBox="1"/>
          <p:nvPr/>
        </p:nvSpPr>
        <p:spPr>
          <a:xfrm>
            <a:off x="1619672" y="1556792"/>
            <a:ext cx="5616624" cy="400110"/>
          </a:xfrm>
          <a:prstGeom prst="rect">
            <a:avLst/>
          </a:prstGeom>
          <a:noFill/>
        </p:spPr>
        <p:txBody>
          <a:bodyPr wrap="square" rtlCol="0">
            <a:spAutoFit/>
          </a:bodyPr>
          <a:lstStyle/>
          <a:p>
            <a:r>
              <a:rPr lang="da-DK" sz="2000" dirty="0" smtClean="0"/>
              <a:t>Bekendtgørelse af Lov om forurenet jord LBK nr. 147.</a:t>
            </a:r>
          </a:p>
        </p:txBody>
      </p:sp>
      <p:sp>
        <p:nvSpPr>
          <p:cNvPr id="9" name="Tekstboks 8"/>
          <p:cNvSpPr txBox="1"/>
          <p:nvPr/>
        </p:nvSpPr>
        <p:spPr>
          <a:xfrm>
            <a:off x="1763688" y="2060848"/>
            <a:ext cx="5328592" cy="3693319"/>
          </a:xfrm>
          <a:prstGeom prst="rect">
            <a:avLst/>
          </a:prstGeom>
          <a:noFill/>
        </p:spPr>
        <p:txBody>
          <a:bodyPr wrap="square" rtlCol="0">
            <a:spAutoFit/>
          </a:bodyPr>
          <a:lstStyle/>
          <a:p>
            <a:r>
              <a:rPr lang="da-DK" dirty="0" smtClean="0"/>
              <a:t>Loven har til formål at beskytte og forbygge at mennesker udsættes for og bliver påvirket af forurening fra eventuelt forurenet jord.§1</a:t>
            </a:r>
          </a:p>
          <a:p>
            <a:endParaRPr lang="da-DK" dirty="0"/>
          </a:p>
          <a:p>
            <a:r>
              <a:rPr lang="da-DK" dirty="0" smtClean="0"/>
              <a:t>Loven har også til formål, at beskytte vores miljø. Såsom grundvand og luft </a:t>
            </a:r>
            <a:r>
              <a:rPr lang="da-DK" dirty="0" err="1" smtClean="0"/>
              <a:t>ifht</a:t>
            </a:r>
            <a:r>
              <a:rPr lang="da-DK" dirty="0" smtClean="0"/>
              <a:t>. menneskers sundhed. Dette gælder jord som er skadeligt pga. af menneskelig påvirkninger.§2</a:t>
            </a:r>
          </a:p>
          <a:p>
            <a:endParaRPr lang="da-DK" dirty="0"/>
          </a:p>
          <a:p>
            <a:r>
              <a:rPr lang="da-DK" dirty="0" smtClean="0"/>
              <a:t>Loven indeholder:</a:t>
            </a:r>
          </a:p>
          <a:p>
            <a:pPr marL="285750" indent="-285750">
              <a:buFont typeface="Arial" pitchFamily="34" charset="0"/>
              <a:buChar char="•"/>
            </a:pPr>
            <a:r>
              <a:rPr lang="da-DK" dirty="0" smtClean="0"/>
              <a:t>krav om kortlægning af forurenende områder.§4og5</a:t>
            </a:r>
          </a:p>
          <a:p>
            <a:pPr marL="285750" indent="-285750">
              <a:buFont typeface="Arial" pitchFamily="34" charset="0"/>
              <a:buChar char="•"/>
            </a:pPr>
            <a:r>
              <a:rPr lang="da-DK" dirty="0"/>
              <a:t>k</a:t>
            </a:r>
            <a:r>
              <a:rPr lang="da-DK" dirty="0" smtClean="0"/>
              <a:t>rav om bortskaffelse og anvendelse af forurenet jord.§50.</a:t>
            </a:r>
          </a:p>
        </p:txBody>
      </p:sp>
      <p:sp>
        <p:nvSpPr>
          <p:cNvPr id="10" name="24-takket stjerne 9"/>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287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95636" y="623392"/>
            <a:ext cx="5544616" cy="573360"/>
          </a:xfrm>
        </p:spPr>
        <p:txBody>
          <a:bodyPr>
            <a:noAutofit/>
          </a:bodyPr>
          <a:lstStyle/>
          <a:p>
            <a:pPr algn="l"/>
            <a:r>
              <a:rPr lang="da-DK" sz="3200" dirty="0" smtClean="0"/>
              <a:t>Gældende regler og love. </a:t>
            </a:r>
            <a:endParaRPr lang="en-US" sz="3200" dirty="0"/>
          </a:p>
        </p:txBody>
      </p:sp>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4</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3" name="Tekstboks 2"/>
          <p:cNvSpPr txBox="1"/>
          <p:nvPr/>
        </p:nvSpPr>
        <p:spPr>
          <a:xfrm>
            <a:off x="1619672" y="1167703"/>
            <a:ext cx="4896544" cy="400110"/>
          </a:xfrm>
          <a:prstGeom prst="rect">
            <a:avLst/>
          </a:prstGeom>
          <a:noFill/>
        </p:spPr>
        <p:txBody>
          <a:bodyPr wrap="square" rtlCol="0">
            <a:spAutoFit/>
          </a:bodyPr>
          <a:lstStyle/>
          <a:p>
            <a:r>
              <a:rPr lang="da-DK" sz="2000" dirty="0"/>
              <a:t>H</a:t>
            </a:r>
            <a:r>
              <a:rPr lang="da-DK" sz="2000" dirty="0" smtClean="0"/>
              <a:t>vad er det egentligt loven siger jf. §1 og §2.</a:t>
            </a:r>
          </a:p>
        </p:txBody>
      </p:sp>
      <p:sp>
        <p:nvSpPr>
          <p:cNvPr id="9" name="Tekstboks 8"/>
          <p:cNvSpPr txBox="1"/>
          <p:nvPr/>
        </p:nvSpPr>
        <p:spPr>
          <a:xfrm>
            <a:off x="1763688" y="1567813"/>
            <a:ext cx="6192688" cy="369332"/>
          </a:xfrm>
          <a:prstGeom prst="rect">
            <a:avLst/>
          </a:prstGeom>
          <a:noFill/>
        </p:spPr>
        <p:txBody>
          <a:bodyPr wrap="square" rtlCol="0">
            <a:spAutoFit/>
          </a:bodyPr>
          <a:lstStyle/>
          <a:p>
            <a:r>
              <a:rPr lang="da-DK" dirty="0" smtClean="0"/>
              <a:t>Nedenstående illustration fra ANT1 viser det faktisk rigtig godt.</a:t>
            </a:r>
          </a:p>
        </p:txBody>
      </p:sp>
      <p:sp>
        <p:nvSpPr>
          <p:cNvPr id="10" name="24-takket stjerne 9"/>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314" y="2132856"/>
            <a:ext cx="6036062" cy="4019132"/>
          </a:xfrm>
          <a:prstGeom prst="rect">
            <a:avLst/>
          </a:prstGeom>
          <a:effectLst>
            <a:glow rad="228600">
              <a:schemeClr val="accent6">
                <a:satMod val="175000"/>
                <a:alpha val="40000"/>
              </a:schemeClr>
            </a:glow>
          </a:effectLst>
        </p:spPr>
      </p:pic>
      <p:sp>
        <p:nvSpPr>
          <p:cNvPr id="12" name="Tekstboks 11"/>
          <p:cNvSpPr txBox="1"/>
          <p:nvPr/>
        </p:nvSpPr>
        <p:spPr>
          <a:xfrm>
            <a:off x="218970" y="4370020"/>
            <a:ext cx="1544718" cy="369332"/>
          </a:xfrm>
          <a:prstGeom prst="rect">
            <a:avLst/>
          </a:prstGeom>
          <a:noFill/>
        </p:spPr>
        <p:txBody>
          <a:bodyPr wrap="none" rtlCol="0">
            <a:spAutoFit/>
          </a:bodyPr>
          <a:lstStyle/>
          <a:p>
            <a:r>
              <a:rPr lang="da-DK" dirty="0" smtClean="0"/>
              <a:t>Forurenet jord</a:t>
            </a:r>
            <a:endParaRPr lang="en-US" dirty="0"/>
          </a:p>
        </p:txBody>
      </p:sp>
      <p:cxnSp>
        <p:nvCxnSpPr>
          <p:cNvPr id="13" name="Lige pilforbindelse 12"/>
          <p:cNvCxnSpPr/>
          <p:nvPr/>
        </p:nvCxnSpPr>
        <p:spPr>
          <a:xfrm flipV="1">
            <a:off x="1757129" y="3899293"/>
            <a:ext cx="2022783" cy="6553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614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5</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88097" y="1805887"/>
            <a:ext cx="4919534" cy="3888431"/>
          </a:xfrm>
          <a:prstGeom prst="rect">
            <a:avLst/>
          </a:prstGeom>
          <a:effectLst>
            <a:glow rad="228600">
              <a:schemeClr val="accent3">
                <a:satMod val="175000"/>
                <a:alpha val="40000"/>
              </a:schemeClr>
            </a:glow>
          </a:effectLst>
        </p:spPr>
      </p:pic>
      <p:pic>
        <p:nvPicPr>
          <p:cNvPr id="10" name="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406" y="2636912"/>
            <a:ext cx="2748689" cy="3212639"/>
          </a:xfrm>
          <a:prstGeom prst="rect">
            <a:avLst/>
          </a:prstGeom>
          <a:effectLst>
            <a:glow rad="228600">
              <a:schemeClr val="accent3">
                <a:satMod val="175000"/>
                <a:alpha val="40000"/>
              </a:schemeClr>
            </a:glow>
          </a:effectLst>
        </p:spPr>
      </p:pic>
      <p:sp>
        <p:nvSpPr>
          <p:cNvPr id="11" name="Tekstboks 10"/>
          <p:cNvSpPr txBox="1"/>
          <p:nvPr/>
        </p:nvSpPr>
        <p:spPr>
          <a:xfrm>
            <a:off x="6012160" y="1231842"/>
            <a:ext cx="2880320" cy="584775"/>
          </a:xfrm>
          <a:prstGeom prst="rect">
            <a:avLst/>
          </a:prstGeom>
          <a:noFill/>
        </p:spPr>
        <p:txBody>
          <a:bodyPr wrap="square" rtlCol="0">
            <a:spAutoFit/>
          </a:bodyPr>
          <a:lstStyle/>
          <a:p>
            <a:r>
              <a:rPr lang="da-DK" sz="1600" dirty="0" smtClean="0"/>
              <a:t>Gældende værdier for kategorisering efter 19. maj ’10.</a:t>
            </a:r>
            <a:endParaRPr lang="en-US" sz="1600" dirty="0"/>
          </a:p>
        </p:txBody>
      </p:sp>
      <p:cxnSp>
        <p:nvCxnSpPr>
          <p:cNvPr id="13" name="Lige pilforbindelse 12"/>
          <p:cNvCxnSpPr>
            <a:stCxn id="11" idx="1"/>
          </p:cNvCxnSpPr>
          <p:nvPr/>
        </p:nvCxnSpPr>
        <p:spPr>
          <a:xfrm flipH="1">
            <a:off x="5436096" y="1524230"/>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kstboks 17"/>
          <p:cNvSpPr txBox="1"/>
          <p:nvPr/>
        </p:nvSpPr>
        <p:spPr>
          <a:xfrm>
            <a:off x="6455242" y="5877272"/>
            <a:ext cx="2437238" cy="400110"/>
          </a:xfrm>
          <a:prstGeom prst="rect">
            <a:avLst/>
          </a:prstGeom>
          <a:noFill/>
        </p:spPr>
        <p:txBody>
          <a:bodyPr wrap="square" rtlCol="0">
            <a:spAutoFit/>
          </a:bodyPr>
          <a:lstStyle/>
          <a:p>
            <a:r>
              <a:rPr lang="da-DK" sz="1000" dirty="0" smtClean="0"/>
              <a:t>Ovenstående  skema angiver værdier til kategorisering i  4 klasse fra  før maj ‘10. </a:t>
            </a:r>
            <a:endParaRPr lang="en-US" sz="1000" dirty="0"/>
          </a:p>
        </p:txBody>
      </p:sp>
      <p:sp>
        <p:nvSpPr>
          <p:cNvPr id="20" name="Titel 1"/>
          <p:cNvSpPr>
            <a:spLocks noGrp="1"/>
          </p:cNvSpPr>
          <p:nvPr>
            <p:ph type="ctrTitle"/>
          </p:nvPr>
        </p:nvSpPr>
        <p:spPr>
          <a:xfrm>
            <a:off x="1403648" y="458872"/>
            <a:ext cx="6408712" cy="648072"/>
          </a:xfrm>
        </p:spPr>
        <p:txBody>
          <a:bodyPr>
            <a:noAutofit/>
          </a:bodyPr>
          <a:lstStyle/>
          <a:p>
            <a:pPr algn="l"/>
            <a:r>
              <a:rPr lang="da-DK" sz="2800" dirty="0" smtClean="0"/>
              <a:t>Definition og klassificering af forurening.</a:t>
            </a:r>
            <a:endParaRPr lang="en-US" sz="2800" dirty="0"/>
          </a:p>
        </p:txBody>
      </p:sp>
    </p:spTree>
    <p:extLst>
      <p:ext uri="{BB962C8B-B14F-4D97-AF65-F5344CB8AC3E}">
        <p14:creationId xmlns:p14="http://schemas.microsoft.com/office/powerpoint/2010/main" val="1721432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03648" y="620688"/>
            <a:ext cx="6408712" cy="648072"/>
          </a:xfrm>
        </p:spPr>
        <p:txBody>
          <a:bodyPr>
            <a:noAutofit/>
          </a:bodyPr>
          <a:lstStyle/>
          <a:p>
            <a:pPr algn="l"/>
            <a:r>
              <a:rPr lang="da-DK" sz="2800" dirty="0" smtClean="0"/>
              <a:t>Definition og klassificering af forurening.</a:t>
            </a:r>
            <a:endParaRPr lang="en-US" sz="2800" dirty="0"/>
          </a:p>
        </p:txBody>
      </p:sp>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6</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boks 10"/>
          <p:cNvSpPr txBox="1"/>
          <p:nvPr/>
        </p:nvSpPr>
        <p:spPr>
          <a:xfrm>
            <a:off x="1619672" y="1213870"/>
            <a:ext cx="5616624" cy="707886"/>
          </a:xfrm>
          <a:prstGeom prst="rect">
            <a:avLst/>
          </a:prstGeom>
          <a:noFill/>
        </p:spPr>
        <p:txBody>
          <a:bodyPr wrap="square" rtlCol="0">
            <a:spAutoFit/>
          </a:bodyPr>
          <a:lstStyle/>
          <a:p>
            <a:r>
              <a:rPr lang="da-DK" sz="2000" dirty="0" smtClean="0"/>
              <a:t>Bekendtgørelse om definition af lettere forurenet jord BEK nr. 554.</a:t>
            </a:r>
          </a:p>
        </p:txBody>
      </p:sp>
      <p:sp>
        <p:nvSpPr>
          <p:cNvPr id="12" name="Tekstboks 11"/>
          <p:cNvSpPr txBox="1"/>
          <p:nvPr/>
        </p:nvSpPr>
        <p:spPr>
          <a:xfrm>
            <a:off x="1763688" y="1952847"/>
            <a:ext cx="5328592" cy="646331"/>
          </a:xfrm>
          <a:prstGeom prst="rect">
            <a:avLst/>
          </a:prstGeom>
          <a:noFill/>
        </p:spPr>
        <p:txBody>
          <a:bodyPr wrap="square" rtlCol="0">
            <a:spAutoFit/>
          </a:bodyPr>
          <a:lstStyle/>
          <a:p>
            <a:r>
              <a:rPr lang="da-DK" dirty="0" smtClean="0"/>
              <a:t>I Bekendtgørelsen, er opgivet de værdier som i kan aflæse i det store skema på forgående slide.</a:t>
            </a:r>
          </a:p>
        </p:txBody>
      </p:sp>
      <p:sp>
        <p:nvSpPr>
          <p:cNvPr id="13" name="Tekstboks 12"/>
          <p:cNvSpPr txBox="1"/>
          <p:nvPr/>
        </p:nvSpPr>
        <p:spPr>
          <a:xfrm>
            <a:off x="1763688" y="2755881"/>
            <a:ext cx="5328592" cy="3139321"/>
          </a:xfrm>
          <a:prstGeom prst="rect">
            <a:avLst/>
          </a:prstGeom>
          <a:noFill/>
        </p:spPr>
        <p:txBody>
          <a:bodyPr wrap="square" rtlCol="0">
            <a:spAutoFit/>
          </a:bodyPr>
          <a:lstStyle/>
          <a:p>
            <a:r>
              <a:rPr lang="da-DK" dirty="0" smtClean="0"/>
              <a:t>Den 1. kategori er tungmetaller, disser defineres ved at være metaller, som har en densitet på mere end 50KN/m</a:t>
            </a:r>
            <a:r>
              <a:rPr lang="da-DK" baseline="30000" dirty="0" smtClean="0"/>
              <a:t>3</a:t>
            </a:r>
            <a:r>
              <a:rPr lang="da-DK" dirty="0" smtClean="0"/>
              <a:t>. </a:t>
            </a:r>
          </a:p>
          <a:p>
            <a:r>
              <a:rPr lang="da-DK" dirty="0" smtClean="0"/>
              <a:t>Bly og kviksølv er vel de mest kendte.</a:t>
            </a:r>
          </a:p>
          <a:p>
            <a:endParaRPr lang="da-DK" dirty="0" smtClean="0"/>
          </a:p>
          <a:p>
            <a:r>
              <a:rPr lang="da-DK" dirty="0" smtClean="0"/>
              <a:t>Den 2. kategori er kulbrinter. Dette er stoffer sammensat af C (kul) og H (hydrogen). </a:t>
            </a:r>
          </a:p>
          <a:p>
            <a:r>
              <a:rPr lang="da-DK" dirty="0" smtClean="0"/>
              <a:t>Benzin og olie produkter. </a:t>
            </a:r>
          </a:p>
          <a:p>
            <a:endParaRPr lang="da-DK" dirty="0"/>
          </a:p>
          <a:p>
            <a:r>
              <a:rPr lang="da-DK" dirty="0" smtClean="0"/>
              <a:t>Den 3. kategori er </a:t>
            </a:r>
            <a:r>
              <a:rPr lang="da-DK" dirty="0" err="1" smtClean="0"/>
              <a:t>chlor</a:t>
            </a:r>
            <a:r>
              <a:rPr lang="da-DK" dirty="0"/>
              <a:t>-</a:t>
            </a:r>
            <a:r>
              <a:rPr lang="da-DK" dirty="0" smtClean="0"/>
              <a:t>forbindelser. Dette er typisk produkter brugt til afrensning(fortynder eksempelvis).</a:t>
            </a:r>
          </a:p>
        </p:txBody>
      </p:sp>
    </p:spTree>
    <p:extLst>
      <p:ext uri="{BB962C8B-B14F-4D97-AF65-F5344CB8AC3E}">
        <p14:creationId xmlns:p14="http://schemas.microsoft.com/office/powerpoint/2010/main" val="500198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03648" y="620688"/>
            <a:ext cx="6408712" cy="648072"/>
          </a:xfrm>
        </p:spPr>
        <p:txBody>
          <a:bodyPr>
            <a:noAutofit/>
          </a:bodyPr>
          <a:lstStyle/>
          <a:p>
            <a:pPr algn="l"/>
            <a:r>
              <a:rPr lang="da-DK" sz="2800" dirty="0" smtClean="0"/>
              <a:t>Definition og klassificering af forurening.</a:t>
            </a:r>
            <a:endParaRPr lang="en-US" sz="2800" dirty="0"/>
          </a:p>
        </p:txBody>
      </p:sp>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7</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kstboks 12"/>
          <p:cNvSpPr txBox="1"/>
          <p:nvPr/>
        </p:nvSpPr>
        <p:spPr>
          <a:xfrm>
            <a:off x="1547664" y="2060848"/>
            <a:ext cx="5754623" cy="3693319"/>
          </a:xfrm>
          <a:prstGeom prst="rect">
            <a:avLst/>
          </a:prstGeom>
          <a:noFill/>
        </p:spPr>
        <p:txBody>
          <a:bodyPr wrap="square" rtlCol="0">
            <a:spAutoFit/>
          </a:bodyPr>
          <a:lstStyle/>
          <a:p>
            <a:r>
              <a:rPr lang="da-DK" dirty="0" smtClean="0"/>
              <a:t>Ad. 1. tungmetaller.</a:t>
            </a:r>
          </a:p>
          <a:p>
            <a:r>
              <a:rPr lang="da-DK" dirty="0" smtClean="0"/>
              <a:t>Disser optages typisk ved indtagelse som føde. Stofferne optages og ophobes i vores krop.</a:t>
            </a:r>
          </a:p>
          <a:p>
            <a:endParaRPr lang="da-DK" dirty="0" smtClean="0"/>
          </a:p>
          <a:p>
            <a:r>
              <a:rPr lang="da-DK" dirty="0" smtClean="0"/>
              <a:t>Ad. 2. </a:t>
            </a:r>
            <a:r>
              <a:rPr lang="da-DK" dirty="0"/>
              <a:t>k</a:t>
            </a:r>
            <a:r>
              <a:rPr lang="da-DK" dirty="0" smtClean="0"/>
              <a:t>ulbrinter. Opdeles i tre underkategorier.</a:t>
            </a:r>
          </a:p>
          <a:p>
            <a:pPr marL="342900" indent="-342900">
              <a:buFont typeface="+mj-lt"/>
              <a:buAutoNum type="arabicPeriod"/>
            </a:pPr>
            <a:r>
              <a:rPr lang="da-DK" dirty="0" smtClean="0"/>
              <a:t>Flygtige C</a:t>
            </a:r>
            <a:r>
              <a:rPr lang="da-DK" baseline="-25000" dirty="0" smtClean="0"/>
              <a:t>6</a:t>
            </a:r>
            <a:r>
              <a:rPr lang="da-DK" dirty="0" smtClean="0"/>
              <a:t> – C</a:t>
            </a:r>
            <a:r>
              <a:rPr lang="da-DK" baseline="-25000" dirty="0" smtClean="0"/>
              <a:t>10 </a:t>
            </a:r>
            <a:r>
              <a:rPr lang="da-DK" dirty="0" smtClean="0"/>
              <a:t>. Stoffer som kan fordampe(benzin)</a:t>
            </a:r>
            <a:endParaRPr lang="da-DK" dirty="0"/>
          </a:p>
          <a:p>
            <a:pPr marL="342900" indent="-342900">
              <a:buFont typeface="+mj-lt"/>
              <a:buAutoNum type="arabicPeriod"/>
            </a:pPr>
            <a:r>
              <a:rPr lang="da-DK" dirty="0" smtClean="0"/>
              <a:t>Lette C</a:t>
            </a:r>
            <a:r>
              <a:rPr lang="da-DK" baseline="-25000" dirty="0"/>
              <a:t>10</a:t>
            </a:r>
            <a:r>
              <a:rPr lang="da-DK" dirty="0" smtClean="0"/>
              <a:t> </a:t>
            </a:r>
            <a:r>
              <a:rPr lang="da-DK" dirty="0"/>
              <a:t>– </a:t>
            </a:r>
            <a:r>
              <a:rPr lang="da-DK" dirty="0" smtClean="0"/>
              <a:t>C</a:t>
            </a:r>
            <a:r>
              <a:rPr lang="da-DK" baseline="-25000" dirty="0" smtClean="0"/>
              <a:t>20 </a:t>
            </a:r>
            <a:r>
              <a:rPr lang="da-DK" dirty="0" smtClean="0"/>
              <a:t>e. Stoffet som kan ledes med vand(olie)</a:t>
            </a:r>
          </a:p>
          <a:p>
            <a:pPr marL="342900" indent="-342900">
              <a:buFont typeface="+mj-lt"/>
              <a:buAutoNum type="arabicPeriod"/>
            </a:pPr>
            <a:r>
              <a:rPr lang="da-DK" dirty="0" smtClean="0"/>
              <a:t>Tunge C</a:t>
            </a:r>
            <a:r>
              <a:rPr lang="da-DK" baseline="-25000" dirty="0" smtClean="0"/>
              <a:t>20</a:t>
            </a:r>
            <a:r>
              <a:rPr lang="da-DK" dirty="0" smtClean="0"/>
              <a:t> </a:t>
            </a:r>
            <a:r>
              <a:rPr lang="da-DK" dirty="0"/>
              <a:t>– </a:t>
            </a:r>
            <a:r>
              <a:rPr lang="da-DK" dirty="0" smtClean="0"/>
              <a:t>C</a:t>
            </a:r>
            <a:r>
              <a:rPr lang="da-DK" baseline="-25000" dirty="0" smtClean="0"/>
              <a:t>35 </a:t>
            </a:r>
            <a:r>
              <a:rPr lang="da-DK" dirty="0" smtClean="0"/>
              <a:t>. Stoffer som ligger i jorden(tjære/kul).</a:t>
            </a:r>
          </a:p>
          <a:p>
            <a:r>
              <a:rPr lang="da-DK" dirty="0" smtClean="0"/>
              <a:t>Når stofferne afbrændes opstår begrebet </a:t>
            </a:r>
            <a:r>
              <a:rPr lang="da-DK" dirty="0" err="1" smtClean="0"/>
              <a:t>PAH’er</a:t>
            </a:r>
            <a:r>
              <a:rPr lang="da-DK" dirty="0" smtClean="0"/>
              <a:t>.</a:t>
            </a:r>
          </a:p>
          <a:p>
            <a:endParaRPr lang="da-DK" dirty="0"/>
          </a:p>
          <a:p>
            <a:r>
              <a:rPr lang="da-DK" dirty="0" smtClean="0"/>
              <a:t>Ad. 3. </a:t>
            </a:r>
            <a:r>
              <a:rPr lang="da-DK" dirty="0" err="1" smtClean="0"/>
              <a:t>chlor</a:t>
            </a:r>
            <a:r>
              <a:rPr lang="da-DK" dirty="0" smtClean="0"/>
              <a:t>-forbindelser. </a:t>
            </a:r>
          </a:p>
          <a:p>
            <a:r>
              <a:rPr lang="da-DK" dirty="0" smtClean="0"/>
              <a:t>Disse betegnes som flygtige og ved fordampning kan de give skadelige påvirkninger af indeklimaet i vores bygninger.</a:t>
            </a:r>
          </a:p>
        </p:txBody>
      </p:sp>
      <p:sp>
        <p:nvSpPr>
          <p:cNvPr id="12" name="Tekstboks 11"/>
          <p:cNvSpPr txBox="1"/>
          <p:nvPr/>
        </p:nvSpPr>
        <p:spPr>
          <a:xfrm>
            <a:off x="1513249" y="1394789"/>
            <a:ext cx="5932986" cy="369332"/>
          </a:xfrm>
          <a:prstGeom prst="rect">
            <a:avLst/>
          </a:prstGeom>
          <a:noFill/>
        </p:spPr>
        <p:txBody>
          <a:bodyPr wrap="square" rtlCol="0">
            <a:spAutoFit/>
          </a:bodyPr>
          <a:lstStyle/>
          <a:p>
            <a:r>
              <a:rPr lang="da-DK" b="1" dirty="0" smtClean="0"/>
              <a:t>Underopdeling og lidt forklaring til stoffernes skadelighed.</a:t>
            </a:r>
          </a:p>
        </p:txBody>
      </p:sp>
    </p:spTree>
    <p:extLst>
      <p:ext uri="{BB962C8B-B14F-4D97-AF65-F5344CB8AC3E}">
        <p14:creationId xmlns:p14="http://schemas.microsoft.com/office/powerpoint/2010/main" val="2625580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8</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el 1"/>
          <p:cNvSpPr txBox="1">
            <a:spLocks/>
          </p:cNvSpPr>
          <p:nvPr/>
        </p:nvSpPr>
        <p:spPr>
          <a:xfrm>
            <a:off x="1403648" y="620688"/>
            <a:ext cx="6408712"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2800" smtClean="0"/>
              <a:t>Definition og klassificering af forurening.</a:t>
            </a:r>
            <a:endParaRPr lang="en-US" sz="2800" dirty="0"/>
          </a:p>
        </p:txBody>
      </p:sp>
      <p:sp>
        <p:nvSpPr>
          <p:cNvPr id="11" name="Tekstboks 10"/>
          <p:cNvSpPr txBox="1"/>
          <p:nvPr/>
        </p:nvSpPr>
        <p:spPr>
          <a:xfrm>
            <a:off x="1629881" y="1236629"/>
            <a:ext cx="5932986" cy="369332"/>
          </a:xfrm>
          <a:prstGeom prst="rect">
            <a:avLst/>
          </a:prstGeom>
          <a:noFill/>
        </p:spPr>
        <p:txBody>
          <a:bodyPr wrap="square" rtlCol="0">
            <a:spAutoFit/>
          </a:bodyPr>
          <a:lstStyle/>
          <a:p>
            <a:r>
              <a:rPr lang="da-DK" b="1" dirty="0" smtClean="0"/>
              <a:t>Kategorier og begreber.</a:t>
            </a:r>
          </a:p>
        </p:txBody>
      </p:sp>
      <p:sp>
        <p:nvSpPr>
          <p:cNvPr id="12" name="Tekstboks 11"/>
          <p:cNvSpPr txBox="1"/>
          <p:nvPr/>
        </p:nvSpPr>
        <p:spPr>
          <a:xfrm>
            <a:off x="1793234" y="1628679"/>
            <a:ext cx="6811214" cy="4524315"/>
          </a:xfrm>
          <a:prstGeom prst="rect">
            <a:avLst/>
          </a:prstGeom>
          <a:noFill/>
        </p:spPr>
        <p:txBody>
          <a:bodyPr wrap="square" rtlCol="0">
            <a:spAutoFit/>
          </a:bodyPr>
          <a:lstStyle/>
          <a:p>
            <a:r>
              <a:rPr lang="da-DK" dirty="0" smtClean="0"/>
              <a:t>Alle arealer skal i princippet kortlægges for forurening, men LBK nr. 147 lægger op til en inddeling i 2 vidensniveauer, og  områdeklassificering.</a:t>
            </a:r>
          </a:p>
          <a:p>
            <a:endParaRPr lang="da-DK" dirty="0" smtClean="0"/>
          </a:p>
          <a:p>
            <a:r>
              <a:rPr lang="da-DK" dirty="0" smtClean="0"/>
              <a:t>Det er Kommunerne og Regionerne som har ansvaret for kortlægning.</a:t>
            </a:r>
            <a:endParaRPr lang="da-DK" dirty="0"/>
          </a:p>
          <a:p>
            <a:endParaRPr lang="da-DK" dirty="0" smtClean="0"/>
          </a:p>
          <a:p>
            <a:r>
              <a:rPr lang="da-DK" dirty="0" smtClean="0"/>
              <a:t>V1 defineres ved at man har en ”formodning” om at der kan være forurenet jord. Her skal det offentlige komme med en endelig forureningsundersøgelse inden for 2 år.</a:t>
            </a:r>
          </a:p>
          <a:p>
            <a:endParaRPr lang="da-DK" dirty="0" smtClean="0"/>
          </a:p>
          <a:p>
            <a:r>
              <a:rPr lang="da-DK" dirty="0" smtClean="0"/>
              <a:t>V2 defineres med at der er der foretaget undersøgelser og der er dokumentation for forureningen.</a:t>
            </a:r>
          </a:p>
          <a:p>
            <a:r>
              <a:rPr lang="da-DK" dirty="0" smtClean="0"/>
              <a:t>(hvis jorden er </a:t>
            </a:r>
            <a:r>
              <a:rPr lang="da-DK" u="sng" dirty="0" smtClean="0"/>
              <a:t>ren</a:t>
            </a:r>
            <a:r>
              <a:rPr lang="da-DK" dirty="0" smtClean="0"/>
              <a:t> tages den ud af klassificeringen).</a:t>
            </a:r>
          </a:p>
          <a:p>
            <a:endParaRPr lang="da-DK" dirty="0"/>
          </a:p>
          <a:p>
            <a:r>
              <a:rPr lang="da-DK" dirty="0" smtClean="0"/>
              <a:t>Områdeklassificering er alle områder i byzonen, men de er ikke i V1 da, man ikke har viden om mulig forurening. Alt områdeklassificeret jord er som udgangs punkt ”let forurenet”.</a:t>
            </a:r>
          </a:p>
        </p:txBody>
      </p:sp>
    </p:spTree>
    <p:extLst>
      <p:ext uri="{BB962C8B-B14F-4D97-AF65-F5344CB8AC3E}">
        <p14:creationId xmlns:p14="http://schemas.microsoft.com/office/powerpoint/2010/main" val="4281761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a:xfrm>
            <a:off x="395536" y="6381328"/>
            <a:ext cx="8496944" cy="340147"/>
          </a:xfrm>
          <a:solidFill>
            <a:srgbClr val="00FFFF"/>
          </a:solidFill>
        </p:spPr>
        <p:txBody>
          <a:bodyPr/>
          <a:lstStyle/>
          <a:p>
            <a:r>
              <a:rPr lang="en-US" smtClean="0">
                <a:solidFill>
                  <a:schemeClr val="tx1"/>
                </a:solidFill>
              </a:rPr>
              <a:t>JSTR/E2012 - BK Horsens Rev.A</a:t>
            </a:r>
            <a:endParaRPr lang="en-US" dirty="0">
              <a:solidFill>
                <a:schemeClr val="tx1"/>
              </a:solidFill>
            </a:endParaRPr>
          </a:p>
        </p:txBody>
      </p:sp>
      <p:sp>
        <p:nvSpPr>
          <p:cNvPr id="5" name="Pladsholder til diasnummer 4"/>
          <p:cNvSpPr>
            <a:spLocks noGrp="1"/>
          </p:cNvSpPr>
          <p:nvPr>
            <p:ph type="sldNum" sz="quarter" idx="12"/>
          </p:nvPr>
        </p:nvSpPr>
        <p:spPr/>
        <p:txBody>
          <a:bodyPr/>
          <a:lstStyle/>
          <a:p>
            <a:fld id="{A649DEA2-1050-425A-89FF-09AD8EECF3B0}" type="slidenum">
              <a:rPr lang="en-US" smtClean="0">
                <a:solidFill>
                  <a:schemeClr val="tx1"/>
                </a:solidFill>
              </a:rPr>
              <a:t>9</a:t>
            </a:fld>
            <a:endParaRPr lang="en-US" dirty="0">
              <a:solidFill>
                <a:schemeClr val="tx1"/>
              </a:solidFill>
            </a:endParaRPr>
          </a:p>
        </p:txBody>
      </p:sp>
      <p:cxnSp>
        <p:nvCxnSpPr>
          <p:cNvPr id="7" name="Lige forbindelse 6"/>
          <p:cNvCxnSpPr/>
          <p:nvPr/>
        </p:nvCxnSpPr>
        <p:spPr>
          <a:xfrm>
            <a:off x="323528" y="404664"/>
            <a:ext cx="8568952"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6" name="Rektangel 5"/>
          <p:cNvSpPr/>
          <p:nvPr/>
        </p:nvSpPr>
        <p:spPr>
          <a:xfrm>
            <a:off x="1691680" y="4941168"/>
            <a:ext cx="4752528" cy="283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ekstboks 7"/>
          <p:cNvSpPr txBox="1"/>
          <p:nvPr/>
        </p:nvSpPr>
        <p:spPr>
          <a:xfrm>
            <a:off x="7668344" y="96886"/>
            <a:ext cx="1296144" cy="307777"/>
          </a:xfrm>
          <a:prstGeom prst="rect">
            <a:avLst/>
          </a:prstGeom>
          <a:noFill/>
        </p:spPr>
        <p:txBody>
          <a:bodyPr wrap="square" rtlCol="0">
            <a:spAutoFit/>
          </a:bodyPr>
          <a:lstStyle/>
          <a:p>
            <a:r>
              <a:rPr lang="da-DK" sz="1400" dirty="0" smtClean="0"/>
              <a:t>Forurenet jord</a:t>
            </a:r>
            <a:endParaRPr lang="en-US" sz="1400" dirty="0"/>
          </a:p>
        </p:txBody>
      </p:sp>
      <p:sp>
        <p:nvSpPr>
          <p:cNvPr id="9" name="24-takket stjerne 8"/>
          <p:cNvSpPr/>
          <p:nvPr/>
        </p:nvSpPr>
        <p:spPr>
          <a:xfrm>
            <a:off x="-622499" y="-495436"/>
            <a:ext cx="2170163" cy="1908212"/>
          </a:xfrm>
          <a:prstGeom prst="star24">
            <a:avLst/>
          </a:prstGeom>
          <a:solidFill>
            <a:srgbClr val="00FFFF"/>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el 1"/>
          <p:cNvSpPr txBox="1">
            <a:spLocks/>
          </p:cNvSpPr>
          <p:nvPr/>
        </p:nvSpPr>
        <p:spPr>
          <a:xfrm>
            <a:off x="1403648" y="478668"/>
            <a:ext cx="6408712"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2800" dirty="0" smtClean="0"/>
              <a:t>Definition og klassificering af forurening.</a:t>
            </a:r>
            <a:endParaRPr lang="en-US" sz="2800" dirty="0"/>
          </a:p>
        </p:txBody>
      </p:sp>
      <p:sp>
        <p:nvSpPr>
          <p:cNvPr id="11" name="Tekstboks 10"/>
          <p:cNvSpPr txBox="1"/>
          <p:nvPr/>
        </p:nvSpPr>
        <p:spPr>
          <a:xfrm>
            <a:off x="1564499" y="1043444"/>
            <a:ext cx="5932986" cy="369332"/>
          </a:xfrm>
          <a:prstGeom prst="rect">
            <a:avLst/>
          </a:prstGeom>
          <a:noFill/>
        </p:spPr>
        <p:txBody>
          <a:bodyPr wrap="square" rtlCol="0">
            <a:spAutoFit/>
          </a:bodyPr>
          <a:lstStyle/>
          <a:p>
            <a:r>
              <a:rPr lang="da-DK" b="1" dirty="0" smtClean="0"/>
              <a:t>Kategorier og begreber.</a:t>
            </a:r>
          </a:p>
        </p:txBody>
      </p:sp>
      <p:sp>
        <p:nvSpPr>
          <p:cNvPr id="12" name="Tekstboks 11"/>
          <p:cNvSpPr txBox="1"/>
          <p:nvPr/>
        </p:nvSpPr>
        <p:spPr>
          <a:xfrm>
            <a:off x="1980658" y="1443875"/>
            <a:ext cx="7055838" cy="4955203"/>
          </a:xfrm>
          <a:prstGeom prst="rect">
            <a:avLst/>
          </a:prstGeom>
          <a:noFill/>
        </p:spPr>
        <p:txBody>
          <a:bodyPr wrap="square" rtlCol="0">
            <a:spAutoFit/>
          </a:bodyPr>
          <a:lstStyle/>
          <a:p>
            <a:r>
              <a:rPr lang="da-DK" dirty="0" smtClean="0"/>
              <a:t>Jf. slide 5 var, der i skemaerne angivet forskellige grænseværdier for, hvornår jord kunne kategoriseres som den ene eller dem anden type jord.</a:t>
            </a:r>
          </a:p>
          <a:p>
            <a:endParaRPr lang="da-DK" dirty="0"/>
          </a:p>
          <a:p>
            <a:r>
              <a:rPr lang="da-DK" dirty="0" smtClean="0"/>
              <a:t>I Loven opereres der kun med 3 kategorier.</a:t>
            </a:r>
          </a:p>
          <a:p>
            <a:pPr marL="285750" indent="-285750">
              <a:buFont typeface="Arial" pitchFamily="34" charset="0"/>
              <a:buChar char="•"/>
            </a:pPr>
            <a:r>
              <a:rPr lang="da-DK" dirty="0" smtClean="0"/>
              <a:t>Ren jord.	(ager jord og jord som er dokumenteret ren)</a:t>
            </a:r>
          </a:p>
          <a:p>
            <a:pPr marL="285750" indent="-285750">
              <a:buFont typeface="Arial" pitchFamily="34" charset="0"/>
              <a:buChar char="•"/>
            </a:pPr>
            <a:r>
              <a:rPr lang="da-DK" dirty="0" smtClean="0"/>
              <a:t>Let forurenet.	(områdeklassificeret jord og jord som er dokumenter)</a:t>
            </a:r>
          </a:p>
          <a:p>
            <a:pPr marL="285750" indent="-285750">
              <a:buFont typeface="Arial" pitchFamily="34" charset="0"/>
              <a:buChar char="•"/>
            </a:pPr>
            <a:r>
              <a:rPr lang="da-DK" dirty="0" smtClean="0"/>
              <a:t>Forurenet.	(jord som er dokumenteret forurenet).</a:t>
            </a:r>
          </a:p>
          <a:p>
            <a:endParaRPr lang="da-DK" dirty="0" smtClean="0"/>
          </a:p>
          <a:p>
            <a:r>
              <a:rPr lang="da-DK" dirty="0" smtClean="0"/>
              <a:t>Disse kategorier presse så ind i V1, V2 og områdeklassificering. </a:t>
            </a:r>
          </a:p>
          <a:p>
            <a:r>
              <a:rPr lang="da-DK" dirty="0" smtClean="0"/>
              <a:t>Dokumenteret ren jord er ikke i klassificeringen. </a:t>
            </a:r>
          </a:p>
          <a:p>
            <a:endParaRPr lang="da-DK" dirty="0"/>
          </a:p>
          <a:p>
            <a:r>
              <a:rPr lang="da-DK" dirty="0" smtClean="0"/>
              <a:t>Når i så skal til at af med jorden, så vil kategorien for forurenet jord(V2) bliver yderligere opdelt, men den del tager loven ikke stillig til.</a:t>
            </a:r>
          </a:p>
          <a:p>
            <a:endParaRPr lang="da-DK" sz="1000" dirty="0" smtClean="0"/>
          </a:p>
          <a:p>
            <a:r>
              <a:rPr lang="da-DK" b="1" dirty="0" smtClean="0"/>
              <a:t>OBS!</a:t>
            </a:r>
            <a:endParaRPr lang="da-DK" b="1" dirty="0"/>
          </a:p>
          <a:p>
            <a:r>
              <a:rPr lang="da-DK" dirty="0" smtClean="0"/>
              <a:t>Jord med </a:t>
            </a:r>
            <a:r>
              <a:rPr lang="da-DK" u="sng" dirty="0" err="1" smtClean="0"/>
              <a:t>bygge”affald</a:t>
            </a:r>
            <a:r>
              <a:rPr lang="da-DK" u="sng" dirty="0" smtClean="0"/>
              <a:t>”</a:t>
            </a:r>
            <a:r>
              <a:rPr lang="da-DK" dirty="0" smtClean="0"/>
              <a:t> defineres altid </a:t>
            </a:r>
            <a:r>
              <a:rPr lang="da-DK" b="1" dirty="0" smtClean="0"/>
              <a:t>minimum</a:t>
            </a:r>
            <a:r>
              <a:rPr lang="da-DK" dirty="0" smtClean="0"/>
              <a:t> som let forurenet jord</a:t>
            </a:r>
          </a:p>
          <a:p>
            <a:r>
              <a:rPr lang="da-DK" dirty="0" smtClean="0"/>
              <a:t>Jord med </a:t>
            </a:r>
            <a:r>
              <a:rPr lang="da-DK" u="sng" dirty="0" smtClean="0"/>
              <a:t>pesticider,</a:t>
            </a:r>
            <a:r>
              <a:rPr lang="da-DK" dirty="0" smtClean="0"/>
              <a:t> konstateres ved prøvning og defineres ud fra prøverne.</a:t>
            </a:r>
          </a:p>
        </p:txBody>
      </p:sp>
      <p:pic>
        <p:nvPicPr>
          <p:cNvPr id="13" name="Billed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456523" y="2941306"/>
            <a:ext cx="4892758" cy="1979711"/>
          </a:xfrm>
          <a:prstGeom prst="rect">
            <a:avLst/>
          </a:prstGeom>
        </p:spPr>
      </p:pic>
    </p:spTree>
    <p:extLst>
      <p:ext uri="{BB962C8B-B14F-4D97-AF65-F5344CB8AC3E}">
        <p14:creationId xmlns:p14="http://schemas.microsoft.com/office/powerpoint/2010/main" val="2867021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1D670100CC9C7469B5B89DD49D48D05" ma:contentTypeVersion="1" ma:contentTypeDescription="Opret et nyt dokument." ma:contentTypeScope="" ma:versionID="8ecdfd9a56f1052ae90bfa3c03d180b2">
  <xsd:schema xmlns:xsd="http://www.w3.org/2001/XMLSchema" xmlns:p="http://schemas.microsoft.com/office/2006/metadata/properties" xmlns:ns1="http://schemas.microsoft.com/sharepoint/v3" targetNamespace="http://schemas.microsoft.com/office/2006/metadata/properties" ma:root="true" ma:fieldsID="83157c71bfdf2c810f220221625600d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tartdato for planlægning" ma:description="" ma:hidden="true" ma:internalName="PublishingStartDate">
      <xsd:simpleType>
        <xsd:restriction base="dms:Unknown"/>
      </xsd:simpleType>
    </xsd:element>
    <xsd:element name="PublishingExpirationDate" ma:index="9" nillable="true" ma:displayName="Slutdato for planlægning"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6E1BCC-5802-49AC-876C-0DAD9F68B12D}"/>
</file>

<file path=customXml/itemProps2.xml><?xml version="1.0" encoding="utf-8"?>
<ds:datastoreItem xmlns:ds="http://schemas.openxmlformats.org/officeDocument/2006/customXml" ds:itemID="{3E410517-F50A-4E58-8A86-DF72E0C9B57A}"/>
</file>

<file path=customXml/itemProps3.xml><?xml version="1.0" encoding="utf-8"?>
<ds:datastoreItem xmlns:ds="http://schemas.openxmlformats.org/officeDocument/2006/customXml" ds:itemID="{957BF6B3-3D52-4C37-90EA-4F23B56FF2B6}"/>
</file>

<file path=docProps/app.xml><?xml version="1.0" encoding="utf-8"?>
<Properties xmlns="http://schemas.openxmlformats.org/officeDocument/2006/extended-properties" xmlns:vt="http://schemas.openxmlformats.org/officeDocument/2006/docPropsVTypes">
  <TotalTime>454</TotalTime>
  <Words>1062</Words>
  <Application>Microsoft Office PowerPoint</Application>
  <PresentationFormat>Skærmshow (4:3)</PresentationFormat>
  <Paragraphs>182</Paragraphs>
  <Slides>15</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Andalus</vt:lpstr>
      <vt:lpstr>Arial</vt:lpstr>
      <vt:lpstr>Calibri</vt:lpstr>
      <vt:lpstr>Kontortema</vt:lpstr>
      <vt:lpstr>Forurenet jord        hvad, hvorfor og hvordan</vt:lpstr>
      <vt:lpstr> Forurenings typer:   </vt:lpstr>
      <vt:lpstr>Gældende regler og love. </vt:lpstr>
      <vt:lpstr>Gældende regler og love. </vt:lpstr>
      <vt:lpstr>Definition og klassificering af forurening.</vt:lpstr>
      <vt:lpstr>Definition og klassificering af forurening.</vt:lpstr>
      <vt:lpstr>Definition og klassificering af forurening.</vt:lpstr>
      <vt:lpstr>PowerPoint-præsentation</vt:lpstr>
      <vt:lpstr>PowerPoint-præsentation</vt:lpstr>
      <vt:lpstr>Håndtering af forurenet jord. </vt:lpstr>
      <vt:lpstr>Håndtering af forurenet jord. </vt:lpstr>
      <vt:lpstr>Modtagere af forurenet jord.</vt:lpstr>
      <vt:lpstr>Modtagere af forurenet jord.</vt:lpstr>
      <vt:lpstr>Eksempel på Priser:</vt:lpstr>
      <vt:lpstr>Hjemmesider mv.  </vt:lpstr>
    </vt:vector>
  </TitlesOfParts>
  <Company>VIA University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Forurenet jord  hvad, hvorfor og hvordan</dc:title>
  <dc:creator>VIA</dc:creator>
  <cp:lastModifiedBy>Benny Leon Olsen (BOL)</cp:lastModifiedBy>
  <cp:revision>42</cp:revision>
  <cp:lastPrinted>2012-09-03T19:19:38Z</cp:lastPrinted>
  <dcterms:created xsi:type="dcterms:W3CDTF">2012-03-07T15:15:19Z</dcterms:created>
  <dcterms:modified xsi:type="dcterms:W3CDTF">2014-07-02T04:54:08Z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0x01010091D670100CC9C7469B5B89DD49D48D05</vt:lpwstr>
  </property>
</Properties>
</file>