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jpg" ContentType="image/jpe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Default Extension="PNG" ContentType="image/png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797675" cy="987266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46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F6CDC-14D3-4986-B9E6-32EDBBF707FA}" type="datetimeFigureOut">
              <a:rPr lang="da-DK" smtClean="0"/>
              <a:t>03-05-2013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0E0B0-BAEA-4FF5-9EC1-AC961F904D2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033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E0B0-BAEA-4FF5-9EC1-AC961F904D26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87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E0B0-BAEA-4FF5-9EC1-AC961F904D26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874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E0B0-BAEA-4FF5-9EC1-AC961F904D26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874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E0B0-BAEA-4FF5-9EC1-AC961F904D26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874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E0B0-BAEA-4FF5-9EC1-AC961F904D26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887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FAF1-AA2C-4407-86FD-B2F58F44CC26}" type="datetime1">
              <a:rPr lang="da-DK" smtClean="0"/>
              <a:t>03-05-2013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99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5438B-2B8B-4B02-BEBA-5F6D47946E7D}" type="datetime1">
              <a:rPr lang="da-DK" smtClean="0"/>
              <a:t>03-05-2013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436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1015-1800-4E28-81F1-AF00D78EFE6A}" type="datetime1">
              <a:rPr lang="da-DK" smtClean="0"/>
              <a:t>03-05-2013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973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D3A-ADEF-4569-A2F4-B4C8E8A0F1AB}" type="datetime1">
              <a:rPr lang="da-DK" smtClean="0"/>
              <a:t>03-05-2013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821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69E8-73F7-456B-9826-7FD6D5F5C7AC}" type="datetime1">
              <a:rPr lang="da-DK" smtClean="0"/>
              <a:t>03-05-2013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541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8EC9-35A9-4B2B-B206-404B2C0739ED}" type="datetime1">
              <a:rPr lang="da-DK" smtClean="0"/>
              <a:t>03-05-2013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685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6ED7-B9D3-4B55-9EFF-0522B7154DF0}" type="datetime1">
              <a:rPr lang="da-DK" smtClean="0"/>
              <a:t>03-05-2013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5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0EBA-B6F1-404E-82D4-43B5782A3AE1}" type="datetime1">
              <a:rPr lang="da-DK" smtClean="0"/>
              <a:t>03-05-2013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024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F6DC-3D5F-4DD0-8243-46F941209D8C}" type="datetime1">
              <a:rPr lang="da-DK" smtClean="0"/>
              <a:t>03-05-2013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055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493F-475B-4B66-8D47-DEF1CB6DDCE0}" type="datetime1">
              <a:rPr lang="da-DK" smtClean="0"/>
              <a:t>03-05-2013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570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D592-1CB4-4234-A5FA-FFE3A35C6146}" type="datetime1">
              <a:rPr lang="da-DK" smtClean="0"/>
              <a:t>03-05-2013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164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E9CDC-036F-4933-829D-1FB8D839DC62}" type="datetime1">
              <a:rPr lang="da-DK" smtClean="0"/>
              <a:t>03-05-2013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BK-Horsens/JSTR F13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1C09A-B264-40FF-8DFA-5263DB63F7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384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206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da-DK" sz="2800" dirty="0" smtClean="0">
                <a:solidFill>
                  <a:schemeClr val="tx1"/>
                </a:solidFill>
              </a:rPr>
              <a:t>Planlægning  af mængdeudtaget</a:t>
            </a:r>
            <a:endParaRPr lang="da-DK" sz="2800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67544" y="988194"/>
            <a:ext cx="2232248" cy="7846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Udbudsmaterialet/</a:t>
            </a:r>
          </a:p>
          <a:p>
            <a:pPr algn="l"/>
            <a:r>
              <a:rPr lang="da-DK" sz="2000" dirty="0" smtClean="0"/>
              <a:t>Tilbudsgrundlag</a:t>
            </a:r>
            <a:endParaRPr lang="da-DK" sz="2000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153339" y="1288694"/>
            <a:ext cx="1995272" cy="49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Tilbudslister</a:t>
            </a:r>
            <a:endParaRPr lang="da-DK" sz="2000" dirty="0"/>
          </a:p>
        </p:txBody>
      </p:sp>
      <p:sp>
        <p:nvSpPr>
          <p:cNvPr id="6" name="Undertitel 2"/>
          <p:cNvSpPr txBox="1">
            <a:spLocks/>
          </p:cNvSpPr>
          <p:nvPr/>
        </p:nvSpPr>
        <p:spPr>
          <a:xfrm>
            <a:off x="-15687" y="6381328"/>
            <a:ext cx="9144000" cy="4766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400" dirty="0" smtClean="0">
              <a:solidFill>
                <a:schemeClr val="tx1"/>
              </a:solidFill>
            </a:endParaRPr>
          </a:p>
          <a:p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1"/>
          </p:nvPr>
        </p:nvSpPr>
        <p:spPr>
          <a:xfrm>
            <a:off x="3108513" y="6437101"/>
            <a:ext cx="2895600" cy="365125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</a:rPr>
              <a:t>BK-Horsens/JSTR F13</a:t>
            </a:r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4"/>
            <a:ext cx="1512168" cy="2217847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55168"/>
            <a:ext cx="1454121" cy="2237928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878" y="2514786"/>
            <a:ext cx="1449882" cy="2255373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995" y="2951176"/>
            <a:ext cx="1442270" cy="2134008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989172"/>
            <a:ext cx="2163242" cy="3400818"/>
          </a:xfrm>
          <a:prstGeom prst="rect">
            <a:avLst/>
          </a:prstGeom>
        </p:spPr>
      </p:pic>
      <p:pic>
        <p:nvPicPr>
          <p:cNvPr id="13" name="Billed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029205"/>
            <a:ext cx="2153685" cy="3400818"/>
          </a:xfrm>
          <a:prstGeom prst="rect">
            <a:avLst/>
          </a:prstGeom>
        </p:spPr>
      </p:pic>
      <p:sp>
        <p:nvSpPr>
          <p:cNvPr id="15" name="Titel 1"/>
          <p:cNvSpPr txBox="1">
            <a:spLocks/>
          </p:cNvSpPr>
          <p:nvPr/>
        </p:nvSpPr>
        <p:spPr>
          <a:xfrm>
            <a:off x="485612" y="5157192"/>
            <a:ext cx="3404289" cy="963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Materialet granskes, så der er en forståelse for hvad der skal bygges, samt for at sikre, at alle dokumenter er modtaget.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59859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1985594"/>
            <a:ext cx="2203850" cy="939350"/>
          </a:xfrm>
        </p:spPr>
        <p:txBody>
          <a:bodyPr>
            <a:normAutofit/>
          </a:bodyPr>
          <a:lstStyle/>
          <a:p>
            <a:pPr algn="l"/>
            <a:r>
              <a:rPr lang="da-DK" sz="3600" dirty="0" smtClean="0"/>
              <a:t>1. Etaper:</a:t>
            </a:r>
            <a:endParaRPr lang="da-DK" sz="36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206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da-DK" sz="2800" dirty="0" smtClean="0">
                <a:solidFill>
                  <a:schemeClr val="tx1"/>
                </a:solidFill>
              </a:rPr>
              <a:t>Planlægning  af mængdeudtaget</a:t>
            </a:r>
            <a:endParaRPr lang="da-DK" sz="2800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17442" y="3780931"/>
            <a:ext cx="1850302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 smtClean="0"/>
              <a:t>3. Typer:</a:t>
            </a:r>
            <a:endParaRPr lang="da-DK" sz="3600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9368" y="4798982"/>
            <a:ext cx="2662472" cy="9931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 smtClean="0"/>
              <a:t>4. Positioner:</a:t>
            </a:r>
            <a:endParaRPr lang="da-DK" sz="3600" dirty="0"/>
          </a:p>
        </p:txBody>
      </p:sp>
      <p:sp>
        <p:nvSpPr>
          <p:cNvPr id="6" name="Undertitel 2"/>
          <p:cNvSpPr txBox="1">
            <a:spLocks/>
          </p:cNvSpPr>
          <p:nvPr/>
        </p:nvSpPr>
        <p:spPr>
          <a:xfrm>
            <a:off x="-15687" y="6381328"/>
            <a:ext cx="9144000" cy="4766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400" dirty="0" smtClean="0">
              <a:solidFill>
                <a:schemeClr val="tx1"/>
              </a:solidFill>
            </a:endParaRPr>
          </a:p>
          <a:p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1"/>
          </p:nvPr>
        </p:nvSpPr>
        <p:spPr>
          <a:xfrm>
            <a:off x="3108513" y="6437101"/>
            <a:ext cx="2895600" cy="365125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</a:rPr>
              <a:t>BK-Horsens/JSTR F13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23528" y="874151"/>
            <a:ext cx="4320480" cy="11146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Materialet skal nedbrydes i aktiviteter som </a:t>
            </a:r>
            <a:r>
              <a:rPr lang="da-DK" sz="2000" u="sng" dirty="0" smtClean="0"/>
              <a:t>skal</a:t>
            </a:r>
            <a:r>
              <a:rPr lang="da-DK" sz="2000" dirty="0" smtClean="0"/>
              <a:t> følge den rækkefælge, som du påtænker at bygge huset efter.</a:t>
            </a:r>
            <a:endParaRPr lang="da-DK" sz="20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341377" y="2963626"/>
            <a:ext cx="2160240" cy="794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 smtClean="0"/>
              <a:t>2. Takter:</a:t>
            </a:r>
            <a:endParaRPr lang="da-DK" sz="3600" dirty="0"/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5815743" y="2080772"/>
            <a:ext cx="3312368" cy="882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400" dirty="0" smtClean="0"/>
              <a:t>Muldafrømning kan være en etape.</a:t>
            </a:r>
          </a:p>
          <a:p>
            <a:pPr algn="l"/>
            <a:r>
              <a:rPr lang="da-DK" sz="1400" dirty="0" smtClean="0"/>
              <a:t>Elevatorgrube støbning kan være en etape.</a:t>
            </a:r>
            <a:endParaRPr lang="da-DK" sz="1400" dirty="0"/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2501617" y="2080772"/>
            <a:ext cx="3350773" cy="882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Defineret ved et område eller en bestemt type arbejde.</a:t>
            </a:r>
            <a:endParaRPr lang="da-DK" sz="2000" dirty="0"/>
          </a:p>
        </p:txBody>
      </p:sp>
      <p:sp>
        <p:nvSpPr>
          <p:cNvPr id="12" name="Titel 1"/>
          <p:cNvSpPr txBox="1">
            <a:spLocks/>
          </p:cNvSpPr>
          <p:nvPr/>
        </p:nvSpPr>
        <p:spPr>
          <a:xfrm>
            <a:off x="2501617" y="2890489"/>
            <a:ext cx="3350773" cy="882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Defineres ved en </a:t>
            </a:r>
            <a:r>
              <a:rPr lang="da-DK" sz="2000" dirty="0"/>
              <a:t>del aktivitet/ </a:t>
            </a:r>
            <a:r>
              <a:rPr lang="da-DK" sz="2000" dirty="0" smtClean="0"/>
              <a:t>en </a:t>
            </a:r>
            <a:r>
              <a:rPr lang="da-DK" sz="2000" dirty="0"/>
              <a:t>uafhængig proces </a:t>
            </a:r>
            <a:r>
              <a:rPr lang="da-DK" sz="2000" dirty="0" smtClean="0"/>
              <a:t>i etapen.</a:t>
            </a:r>
            <a:endParaRPr lang="da-DK" sz="2000" dirty="0"/>
          </a:p>
        </p:txBody>
      </p:sp>
      <p:sp>
        <p:nvSpPr>
          <p:cNvPr id="13" name="Titel 1"/>
          <p:cNvSpPr txBox="1">
            <a:spLocks/>
          </p:cNvSpPr>
          <p:nvPr/>
        </p:nvSpPr>
        <p:spPr>
          <a:xfrm>
            <a:off x="5815743" y="2963626"/>
            <a:ext cx="3312368" cy="882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400" dirty="0" smtClean="0"/>
              <a:t>Muldrømning for bygning.</a:t>
            </a:r>
          </a:p>
          <a:p>
            <a:pPr algn="l"/>
            <a:r>
              <a:rPr lang="da-DK" sz="1400" dirty="0" smtClean="0"/>
              <a:t>En fundaments støbning på 8-16meter.</a:t>
            </a:r>
            <a:endParaRPr lang="da-DK" sz="1400" dirty="0"/>
          </a:p>
        </p:txBody>
      </p:sp>
      <p:sp>
        <p:nvSpPr>
          <p:cNvPr id="14" name="Titel 1"/>
          <p:cNvSpPr txBox="1">
            <a:spLocks/>
          </p:cNvSpPr>
          <p:nvPr/>
        </p:nvSpPr>
        <p:spPr>
          <a:xfrm>
            <a:off x="2464970" y="3843559"/>
            <a:ext cx="3350773" cy="945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Defineres ved bygningsdelens type. </a:t>
            </a:r>
            <a:r>
              <a:rPr lang="da-DK" sz="2000" dirty="0"/>
              <a:t>D</a:t>
            </a:r>
            <a:r>
              <a:rPr lang="da-DK" sz="2000" dirty="0" smtClean="0"/>
              <a:t>er kan være flere typer i en takt.</a:t>
            </a:r>
            <a:endParaRPr lang="da-DK" sz="2000" dirty="0"/>
          </a:p>
        </p:txBody>
      </p:sp>
      <p:sp>
        <p:nvSpPr>
          <p:cNvPr id="15" name="Titel 1"/>
          <p:cNvSpPr txBox="1">
            <a:spLocks/>
          </p:cNvSpPr>
          <p:nvPr/>
        </p:nvSpPr>
        <p:spPr>
          <a:xfrm>
            <a:off x="5860774" y="3758145"/>
            <a:ext cx="3312368" cy="882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400" dirty="0" smtClean="0"/>
              <a:t>Fundaments typer.</a:t>
            </a:r>
          </a:p>
          <a:p>
            <a:pPr algn="l"/>
            <a:r>
              <a:rPr lang="da-DK" sz="1400" dirty="0" smtClean="0"/>
              <a:t>Regnvandsledninger.</a:t>
            </a:r>
          </a:p>
          <a:p>
            <a:pPr algn="l"/>
            <a:r>
              <a:rPr lang="da-DK" sz="1400" dirty="0" smtClean="0"/>
              <a:t>Brønde.</a:t>
            </a:r>
            <a:endParaRPr lang="da-DK" sz="1400" dirty="0"/>
          </a:p>
        </p:txBody>
      </p:sp>
      <p:sp>
        <p:nvSpPr>
          <p:cNvPr id="16" name="Titel 1"/>
          <p:cNvSpPr txBox="1">
            <a:spLocks/>
          </p:cNvSpPr>
          <p:nvPr/>
        </p:nvSpPr>
        <p:spPr>
          <a:xfrm>
            <a:off x="3059833" y="4878814"/>
            <a:ext cx="2664296" cy="882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000" dirty="0" smtClean="0"/>
              <a:t>Pos. Det er punkterne fra TBL, tilbudslisten.</a:t>
            </a:r>
            <a:endParaRPr lang="da-DK" sz="2000" dirty="0"/>
          </a:p>
        </p:txBody>
      </p:sp>
      <p:sp>
        <p:nvSpPr>
          <p:cNvPr id="17" name="Titel 1"/>
          <p:cNvSpPr txBox="1">
            <a:spLocks/>
          </p:cNvSpPr>
          <p:nvPr/>
        </p:nvSpPr>
        <p:spPr>
          <a:xfrm>
            <a:off x="5879502" y="4854144"/>
            <a:ext cx="3312368" cy="10951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400" dirty="0" smtClean="0"/>
              <a:t>Tilbudslisten kan ”tvinge” din til at lave yderligere inddeling.</a:t>
            </a:r>
          </a:p>
          <a:p>
            <a:pPr algn="l"/>
            <a:r>
              <a:rPr lang="da-DK" sz="1400" dirty="0" smtClean="0"/>
              <a:t>Punkt fundamenter på </a:t>
            </a:r>
            <a:r>
              <a:rPr lang="da-DK" sz="1400" dirty="0" err="1" smtClean="0"/>
              <a:t>indv</a:t>
            </a:r>
            <a:r>
              <a:rPr lang="da-DK" sz="1400" dirty="0" smtClean="0"/>
              <a:t>. og </a:t>
            </a:r>
            <a:r>
              <a:rPr lang="da-DK" sz="1400" dirty="0" err="1" smtClean="0"/>
              <a:t>udv</a:t>
            </a:r>
            <a:r>
              <a:rPr lang="da-DK" sz="1400" dirty="0" smtClean="0"/>
              <a:t>. </a:t>
            </a:r>
            <a:r>
              <a:rPr lang="da-DK" sz="1400" dirty="0" err="1" smtClean="0"/>
              <a:t>fundanmenter</a:t>
            </a:r>
            <a:r>
              <a:rPr lang="da-DK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505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5778" y="1883449"/>
            <a:ext cx="2088232" cy="1290191"/>
          </a:xfrm>
        </p:spPr>
        <p:txBody>
          <a:bodyPr>
            <a:normAutofit/>
          </a:bodyPr>
          <a:lstStyle/>
          <a:p>
            <a:pPr algn="l"/>
            <a:r>
              <a:rPr lang="da-DK" sz="3200" dirty="0" smtClean="0"/>
              <a:t>Etaper 1</a:t>
            </a:r>
            <a:endParaRPr lang="da-DK" sz="32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206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da-DK" sz="2800" dirty="0" smtClean="0">
                <a:solidFill>
                  <a:schemeClr val="tx1"/>
                </a:solidFill>
              </a:rPr>
              <a:t>Planlægning  af mængdeudtaget</a:t>
            </a:r>
            <a:endParaRPr lang="da-DK" sz="2800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000154" y="1439089"/>
            <a:ext cx="1728192" cy="501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F1 </a:t>
            </a:r>
            <a:r>
              <a:rPr lang="da-DK" sz="2400" dirty="0" smtClean="0"/>
              <a:t>1.1.1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7597775" y="4490815"/>
            <a:ext cx="1224136" cy="1599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b="1" dirty="0" smtClean="0"/>
              <a:t>Positioner:</a:t>
            </a:r>
          </a:p>
          <a:p>
            <a:pPr algn="l"/>
            <a:r>
              <a:rPr lang="da-DK" sz="1800" dirty="0" smtClean="0"/>
              <a:t>4.1 </a:t>
            </a:r>
            <a:r>
              <a:rPr lang="da-DK" sz="1800" dirty="0" err="1" smtClean="0"/>
              <a:t>udv</a:t>
            </a:r>
            <a:r>
              <a:rPr lang="da-DK" sz="1800" dirty="0" smtClean="0"/>
              <a:t>.</a:t>
            </a:r>
          </a:p>
          <a:p>
            <a:pPr algn="l"/>
            <a:r>
              <a:rPr lang="da-DK" sz="1800" dirty="0" smtClean="0"/>
              <a:t>4.2 </a:t>
            </a:r>
            <a:r>
              <a:rPr lang="da-DK" sz="1800" dirty="0" err="1" smtClean="0"/>
              <a:t>indv</a:t>
            </a:r>
            <a:r>
              <a:rPr lang="da-DK" sz="1800" dirty="0" smtClean="0"/>
              <a:t>.</a:t>
            </a:r>
          </a:p>
          <a:p>
            <a:pPr algn="l"/>
            <a:r>
              <a:rPr lang="da-DK" sz="1800" dirty="0" smtClean="0"/>
              <a:t>4.3 punkt</a:t>
            </a:r>
          </a:p>
          <a:p>
            <a:pPr algn="l"/>
            <a:r>
              <a:rPr lang="da-DK" sz="1800" dirty="0" smtClean="0"/>
              <a:t>4.4 bund</a:t>
            </a:r>
          </a:p>
          <a:p>
            <a:pPr algn="l"/>
            <a:r>
              <a:rPr lang="da-DK" sz="1800" dirty="0" smtClean="0"/>
              <a:t>4.5 væg</a:t>
            </a:r>
            <a:endParaRPr lang="da-DK" sz="1800" dirty="0"/>
          </a:p>
        </p:txBody>
      </p:sp>
      <p:sp>
        <p:nvSpPr>
          <p:cNvPr id="6" name="Undertitel 2"/>
          <p:cNvSpPr txBox="1">
            <a:spLocks/>
          </p:cNvSpPr>
          <p:nvPr/>
        </p:nvSpPr>
        <p:spPr>
          <a:xfrm>
            <a:off x="-15687" y="6381328"/>
            <a:ext cx="9144000" cy="4766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400" dirty="0" smtClean="0">
              <a:solidFill>
                <a:schemeClr val="tx1"/>
              </a:solidFill>
            </a:endParaRPr>
          </a:p>
          <a:p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1"/>
          </p:nvPr>
        </p:nvSpPr>
        <p:spPr>
          <a:xfrm>
            <a:off x="3108513" y="6437101"/>
            <a:ext cx="2895600" cy="365125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</a:rPr>
              <a:t>BK-Horsens/JSTR F13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2632002" y="1724501"/>
            <a:ext cx="1296144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800" dirty="0" smtClean="0"/>
              <a:t>Takt 1.1</a:t>
            </a:r>
            <a:endParaRPr lang="da-DK" sz="2800" dirty="0"/>
          </a:p>
        </p:txBody>
      </p:sp>
      <p:sp>
        <p:nvSpPr>
          <p:cNvPr id="10" name="Venstre klammeparentes 9"/>
          <p:cNvSpPr/>
          <p:nvPr/>
        </p:nvSpPr>
        <p:spPr>
          <a:xfrm>
            <a:off x="2149041" y="1462771"/>
            <a:ext cx="747430" cy="216024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2632002" y="2782794"/>
            <a:ext cx="1296144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800" dirty="0" smtClean="0"/>
              <a:t>Takt 1.2</a:t>
            </a:r>
            <a:endParaRPr lang="da-DK" sz="2800" dirty="0"/>
          </a:p>
        </p:txBody>
      </p:sp>
      <p:sp>
        <p:nvSpPr>
          <p:cNvPr id="12" name="Venstre klammeparentes 11"/>
          <p:cNvSpPr/>
          <p:nvPr/>
        </p:nvSpPr>
        <p:spPr>
          <a:xfrm>
            <a:off x="3746892" y="1501585"/>
            <a:ext cx="373715" cy="109914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Titel 1"/>
          <p:cNvSpPr txBox="1">
            <a:spLocks/>
          </p:cNvSpPr>
          <p:nvPr/>
        </p:nvSpPr>
        <p:spPr>
          <a:xfrm>
            <a:off x="4005801" y="1785973"/>
            <a:ext cx="1728192" cy="51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</a:t>
            </a:r>
            <a:r>
              <a:rPr lang="da-DK" sz="2400" dirty="0" smtClean="0"/>
              <a:t>PF</a:t>
            </a:r>
            <a:r>
              <a:rPr lang="da-DK" sz="2400" dirty="0" smtClean="0"/>
              <a:t>7 </a:t>
            </a:r>
            <a:r>
              <a:rPr lang="da-DK" sz="2400" dirty="0" smtClean="0"/>
              <a:t>1.1.2</a:t>
            </a:r>
            <a:endParaRPr lang="da-DK" sz="2400" dirty="0"/>
          </a:p>
        </p:txBody>
      </p:sp>
      <p:sp>
        <p:nvSpPr>
          <p:cNvPr id="16" name="Titel 1"/>
          <p:cNvSpPr txBox="1">
            <a:spLocks/>
          </p:cNvSpPr>
          <p:nvPr/>
        </p:nvSpPr>
        <p:spPr>
          <a:xfrm>
            <a:off x="4005801" y="2153479"/>
            <a:ext cx="1728192" cy="4472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F9 1.1.3</a:t>
            </a:r>
            <a:endParaRPr lang="da-DK" sz="2400" dirty="0"/>
          </a:p>
        </p:txBody>
      </p:sp>
      <p:sp>
        <p:nvSpPr>
          <p:cNvPr id="17" name="Titel 1"/>
          <p:cNvSpPr txBox="1">
            <a:spLocks/>
          </p:cNvSpPr>
          <p:nvPr/>
        </p:nvSpPr>
        <p:spPr>
          <a:xfrm>
            <a:off x="4080502" y="2703415"/>
            <a:ext cx="1728192" cy="441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F3 1.2.1</a:t>
            </a:r>
            <a:endParaRPr lang="da-DK" sz="2400" dirty="0"/>
          </a:p>
        </p:txBody>
      </p:sp>
      <p:sp>
        <p:nvSpPr>
          <p:cNvPr id="18" name="Venstre klammeparentes 17"/>
          <p:cNvSpPr/>
          <p:nvPr/>
        </p:nvSpPr>
        <p:spPr>
          <a:xfrm>
            <a:off x="3781350" y="2708388"/>
            <a:ext cx="339257" cy="1025349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086149" y="3407080"/>
            <a:ext cx="1728192" cy="431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F9 1.2.3</a:t>
            </a:r>
            <a:endParaRPr lang="da-DK" sz="2400" dirty="0"/>
          </a:p>
        </p:txBody>
      </p:sp>
      <p:sp>
        <p:nvSpPr>
          <p:cNvPr id="21" name="Titel 1"/>
          <p:cNvSpPr txBox="1">
            <a:spLocks/>
          </p:cNvSpPr>
          <p:nvPr/>
        </p:nvSpPr>
        <p:spPr>
          <a:xfrm>
            <a:off x="4086149" y="3085944"/>
            <a:ext cx="1728192" cy="431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F8 1.2.2</a:t>
            </a:r>
            <a:endParaRPr lang="da-DK" sz="2400" dirty="0"/>
          </a:p>
        </p:txBody>
      </p:sp>
      <p:sp>
        <p:nvSpPr>
          <p:cNvPr id="22" name="Venstre klammeparentes 21"/>
          <p:cNvSpPr/>
          <p:nvPr/>
        </p:nvSpPr>
        <p:spPr>
          <a:xfrm>
            <a:off x="5658721" y="2501944"/>
            <a:ext cx="311240" cy="65507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Venstre klammeparentes 22"/>
          <p:cNvSpPr/>
          <p:nvPr/>
        </p:nvSpPr>
        <p:spPr>
          <a:xfrm flipH="1">
            <a:off x="5565577" y="2188853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Venstre klammeparentes 23"/>
          <p:cNvSpPr/>
          <p:nvPr/>
        </p:nvSpPr>
        <p:spPr>
          <a:xfrm flipH="1">
            <a:off x="5715594" y="3157016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5" name="Venstre klammeparentes 24"/>
          <p:cNvSpPr/>
          <p:nvPr/>
        </p:nvSpPr>
        <p:spPr>
          <a:xfrm flipH="1">
            <a:off x="5728346" y="3454275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itel 1"/>
          <p:cNvSpPr txBox="1">
            <a:spLocks/>
          </p:cNvSpPr>
          <p:nvPr/>
        </p:nvSpPr>
        <p:spPr>
          <a:xfrm>
            <a:off x="518952" y="4645270"/>
            <a:ext cx="2088232" cy="1290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200" dirty="0" smtClean="0"/>
              <a:t>Etaper 2</a:t>
            </a:r>
            <a:endParaRPr lang="da-DK" sz="3200" dirty="0"/>
          </a:p>
        </p:txBody>
      </p:sp>
      <p:sp>
        <p:nvSpPr>
          <p:cNvPr id="27" name="Titel 1"/>
          <p:cNvSpPr txBox="1">
            <a:spLocks/>
          </p:cNvSpPr>
          <p:nvPr/>
        </p:nvSpPr>
        <p:spPr>
          <a:xfrm>
            <a:off x="2535176" y="4486322"/>
            <a:ext cx="1296144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800" dirty="0" smtClean="0"/>
              <a:t>Takt 2.1</a:t>
            </a:r>
            <a:endParaRPr lang="da-DK" sz="2800" dirty="0"/>
          </a:p>
        </p:txBody>
      </p:sp>
      <p:sp>
        <p:nvSpPr>
          <p:cNvPr id="28" name="Venstre klammeparentes 27"/>
          <p:cNvSpPr/>
          <p:nvPr/>
        </p:nvSpPr>
        <p:spPr>
          <a:xfrm>
            <a:off x="2052215" y="4224592"/>
            <a:ext cx="747430" cy="194071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9" name="Titel 1"/>
          <p:cNvSpPr txBox="1">
            <a:spLocks/>
          </p:cNvSpPr>
          <p:nvPr/>
        </p:nvSpPr>
        <p:spPr>
          <a:xfrm>
            <a:off x="2535176" y="5544615"/>
            <a:ext cx="1296144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800" dirty="0" smtClean="0"/>
              <a:t>Takt 2.2</a:t>
            </a:r>
            <a:endParaRPr lang="da-DK" sz="2800" dirty="0"/>
          </a:p>
        </p:txBody>
      </p:sp>
      <p:sp>
        <p:nvSpPr>
          <p:cNvPr id="30" name="Venstre klammeparentes 29"/>
          <p:cNvSpPr/>
          <p:nvPr/>
        </p:nvSpPr>
        <p:spPr>
          <a:xfrm>
            <a:off x="3650066" y="4263406"/>
            <a:ext cx="373715" cy="109914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1" name="Titel 1"/>
          <p:cNvSpPr txBox="1">
            <a:spLocks/>
          </p:cNvSpPr>
          <p:nvPr/>
        </p:nvSpPr>
        <p:spPr>
          <a:xfrm>
            <a:off x="3908975" y="4915300"/>
            <a:ext cx="1728192" cy="4472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F19 2.2.3</a:t>
            </a:r>
            <a:endParaRPr lang="da-DK" sz="2400" dirty="0"/>
          </a:p>
        </p:txBody>
      </p:sp>
      <p:sp>
        <p:nvSpPr>
          <p:cNvPr id="32" name="Venstre klammeparentes 31"/>
          <p:cNvSpPr/>
          <p:nvPr/>
        </p:nvSpPr>
        <p:spPr>
          <a:xfrm flipH="1">
            <a:off x="5590846" y="4950674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Titel 1"/>
          <p:cNvSpPr txBox="1">
            <a:spLocks/>
          </p:cNvSpPr>
          <p:nvPr/>
        </p:nvSpPr>
        <p:spPr>
          <a:xfrm>
            <a:off x="5999183" y="4891205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4.2</a:t>
            </a:r>
            <a:endParaRPr lang="da-DK" sz="1800" dirty="0"/>
          </a:p>
        </p:txBody>
      </p:sp>
      <p:sp>
        <p:nvSpPr>
          <p:cNvPr id="34" name="Titel 1"/>
          <p:cNvSpPr txBox="1">
            <a:spLocks/>
          </p:cNvSpPr>
          <p:nvPr/>
        </p:nvSpPr>
        <p:spPr>
          <a:xfrm>
            <a:off x="6132367" y="2120437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</a:t>
            </a:r>
            <a:r>
              <a:rPr lang="da-DK" sz="1800" dirty="0" smtClean="0"/>
              <a:t>4.1</a:t>
            </a:r>
            <a:endParaRPr lang="da-DK" sz="1800" dirty="0"/>
          </a:p>
        </p:txBody>
      </p:sp>
      <p:sp>
        <p:nvSpPr>
          <p:cNvPr id="35" name="Titel 1"/>
          <p:cNvSpPr txBox="1">
            <a:spLocks/>
          </p:cNvSpPr>
          <p:nvPr/>
        </p:nvSpPr>
        <p:spPr>
          <a:xfrm>
            <a:off x="5884010" y="2505463"/>
            <a:ext cx="2000358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Under takt 1.2.1.1</a:t>
            </a:r>
            <a:endParaRPr lang="da-DK" sz="1800" dirty="0"/>
          </a:p>
        </p:txBody>
      </p:sp>
      <p:sp>
        <p:nvSpPr>
          <p:cNvPr id="36" name="Titel 1"/>
          <p:cNvSpPr txBox="1">
            <a:spLocks/>
          </p:cNvSpPr>
          <p:nvPr/>
        </p:nvSpPr>
        <p:spPr>
          <a:xfrm>
            <a:off x="5896762" y="2716049"/>
            <a:ext cx="2000358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Under takt 1.2.1.2</a:t>
            </a:r>
            <a:endParaRPr lang="da-DK" sz="1800" dirty="0"/>
          </a:p>
        </p:txBody>
      </p:sp>
      <p:sp>
        <p:nvSpPr>
          <p:cNvPr id="37" name="Venstre klammeparentes 36"/>
          <p:cNvSpPr/>
          <p:nvPr/>
        </p:nvSpPr>
        <p:spPr>
          <a:xfrm flipH="1">
            <a:off x="7605075" y="2563069"/>
            <a:ext cx="336832" cy="233974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Venstre klammeparentes 37"/>
          <p:cNvSpPr/>
          <p:nvPr/>
        </p:nvSpPr>
        <p:spPr>
          <a:xfrm flipH="1">
            <a:off x="7619072" y="2807384"/>
            <a:ext cx="336832" cy="233974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itel 1"/>
          <p:cNvSpPr txBox="1">
            <a:spLocks/>
          </p:cNvSpPr>
          <p:nvPr/>
        </p:nvSpPr>
        <p:spPr>
          <a:xfrm>
            <a:off x="7941907" y="2473918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4.1</a:t>
            </a:r>
            <a:endParaRPr lang="da-DK" sz="1800" dirty="0"/>
          </a:p>
        </p:txBody>
      </p:sp>
      <p:sp>
        <p:nvSpPr>
          <p:cNvPr id="40" name="Titel 1"/>
          <p:cNvSpPr txBox="1">
            <a:spLocks/>
          </p:cNvSpPr>
          <p:nvPr/>
        </p:nvSpPr>
        <p:spPr>
          <a:xfrm>
            <a:off x="6132367" y="3145327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</a:t>
            </a:r>
            <a:r>
              <a:rPr lang="da-DK" sz="1800" dirty="0" smtClean="0"/>
              <a:t>4.1</a:t>
            </a:r>
            <a:endParaRPr lang="da-DK" sz="1800" dirty="0"/>
          </a:p>
        </p:txBody>
      </p:sp>
      <p:sp>
        <p:nvSpPr>
          <p:cNvPr id="41" name="Titel 1"/>
          <p:cNvSpPr txBox="1">
            <a:spLocks/>
          </p:cNvSpPr>
          <p:nvPr/>
        </p:nvSpPr>
        <p:spPr>
          <a:xfrm>
            <a:off x="6132367" y="3417817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4.1</a:t>
            </a:r>
            <a:endParaRPr lang="da-DK" sz="1800" dirty="0"/>
          </a:p>
        </p:txBody>
      </p:sp>
      <p:sp>
        <p:nvSpPr>
          <p:cNvPr id="42" name="Titel 1"/>
          <p:cNvSpPr txBox="1">
            <a:spLocks/>
          </p:cNvSpPr>
          <p:nvPr/>
        </p:nvSpPr>
        <p:spPr>
          <a:xfrm>
            <a:off x="7961043" y="2782794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4.2</a:t>
            </a:r>
            <a:endParaRPr lang="da-DK" sz="1800" dirty="0"/>
          </a:p>
        </p:txBody>
      </p:sp>
      <p:sp>
        <p:nvSpPr>
          <p:cNvPr id="43" name="Titel 1"/>
          <p:cNvSpPr txBox="1">
            <a:spLocks/>
          </p:cNvSpPr>
          <p:nvPr/>
        </p:nvSpPr>
        <p:spPr>
          <a:xfrm>
            <a:off x="6132367" y="1515213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4.2</a:t>
            </a:r>
            <a:endParaRPr lang="da-DK" sz="1800" dirty="0"/>
          </a:p>
        </p:txBody>
      </p:sp>
      <p:sp>
        <p:nvSpPr>
          <p:cNvPr id="44" name="Venstre klammeparentes 43"/>
          <p:cNvSpPr/>
          <p:nvPr/>
        </p:nvSpPr>
        <p:spPr>
          <a:xfrm flipH="1">
            <a:off x="5575405" y="1886768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Venstre klammeparentes 44"/>
          <p:cNvSpPr/>
          <p:nvPr/>
        </p:nvSpPr>
        <p:spPr>
          <a:xfrm flipH="1">
            <a:off x="5575405" y="1567315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itel 1"/>
          <p:cNvSpPr txBox="1">
            <a:spLocks/>
          </p:cNvSpPr>
          <p:nvPr/>
        </p:nvSpPr>
        <p:spPr>
          <a:xfrm>
            <a:off x="6132367" y="1815894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</a:t>
            </a:r>
            <a:r>
              <a:rPr lang="da-DK" sz="1800" dirty="0" smtClean="0"/>
              <a:t>4.3</a:t>
            </a:r>
            <a:endParaRPr lang="da-DK" sz="1800" dirty="0"/>
          </a:p>
        </p:txBody>
      </p:sp>
      <p:sp>
        <p:nvSpPr>
          <p:cNvPr id="47" name="Titel 1"/>
          <p:cNvSpPr txBox="1">
            <a:spLocks/>
          </p:cNvSpPr>
          <p:nvPr/>
        </p:nvSpPr>
        <p:spPr>
          <a:xfrm>
            <a:off x="3950978" y="4597046"/>
            <a:ext cx="1728192" cy="431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</a:t>
            </a:r>
            <a:r>
              <a:rPr lang="da-DK" sz="2400" dirty="0" smtClean="0"/>
              <a:t>F8 </a:t>
            </a:r>
            <a:r>
              <a:rPr lang="da-DK" sz="2400" dirty="0" smtClean="0"/>
              <a:t>1.2.3</a:t>
            </a:r>
            <a:endParaRPr lang="da-DK" sz="2400" dirty="0"/>
          </a:p>
        </p:txBody>
      </p:sp>
      <p:sp>
        <p:nvSpPr>
          <p:cNvPr id="48" name="Venstre klammeparentes 47"/>
          <p:cNvSpPr/>
          <p:nvPr/>
        </p:nvSpPr>
        <p:spPr>
          <a:xfrm flipH="1">
            <a:off x="5593175" y="4644241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9" name="Titel 1"/>
          <p:cNvSpPr txBox="1">
            <a:spLocks/>
          </p:cNvSpPr>
          <p:nvPr/>
        </p:nvSpPr>
        <p:spPr>
          <a:xfrm>
            <a:off x="5997196" y="4607783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4.1</a:t>
            </a:r>
            <a:endParaRPr lang="da-DK" sz="1800" dirty="0"/>
          </a:p>
        </p:txBody>
      </p:sp>
      <p:sp>
        <p:nvSpPr>
          <p:cNvPr id="50" name="Titel 1"/>
          <p:cNvSpPr txBox="1">
            <a:spLocks/>
          </p:cNvSpPr>
          <p:nvPr/>
        </p:nvSpPr>
        <p:spPr>
          <a:xfrm>
            <a:off x="3950978" y="4281462"/>
            <a:ext cx="1728192" cy="431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Typer F9 1.2.3</a:t>
            </a:r>
            <a:endParaRPr lang="da-DK" sz="2400" dirty="0"/>
          </a:p>
        </p:txBody>
      </p:sp>
      <p:sp>
        <p:nvSpPr>
          <p:cNvPr id="51" name="Venstre klammeparentes 50"/>
          <p:cNvSpPr/>
          <p:nvPr/>
        </p:nvSpPr>
        <p:spPr>
          <a:xfrm flipH="1">
            <a:off x="5593175" y="4328657"/>
            <a:ext cx="336832" cy="28971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2" name="Titel 1"/>
          <p:cNvSpPr txBox="1">
            <a:spLocks/>
          </p:cNvSpPr>
          <p:nvPr/>
        </p:nvSpPr>
        <p:spPr>
          <a:xfrm>
            <a:off x="5997196" y="4292199"/>
            <a:ext cx="1064254" cy="3491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dirty="0" smtClean="0"/>
              <a:t>Pos 4.1</a:t>
            </a:r>
            <a:endParaRPr lang="da-DK" sz="1800" dirty="0"/>
          </a:p>
        </p:txBody>
      </p:sp>
      <p:sp>
        <p:nvSpPr>
          <p:cNvPr id="53" name="Venstre klammeparentes 52"/>
          <p:cNvSpPr/>
          <p:nvPr/>
        </p:nvSpPr>
        <p:spPr>
          <a:xfrm>
            <a:off x="3713479" y="5568202"/>
            <a:ext cx="286675" cy="687837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4" name="Titel 1"/>
          <p:cNvSpPr txBox="1">
            <a:spLocks/>
          </p:cNvSpPr>
          <p:nvPr/>
        </p:nvSpPr>
        <p:spPr>
          <a:xfrm>
            <a:off x="4005801" y="5642666"/>
            <a:ext cx="1728192" cy="4472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 smtClean="0"/>
              <a:t>OVS.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60042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8" grpId="0"/>
      <p:bldP spid="10" grpId="0" animBg="1"/>
      <p:bldP spid="11" grpId="0"/>
      <p:bldP spid="12" grpId="0" animBg="1"/>
      <p:bldP spid="15" grpId="0"/>
      <p:bldP spid="16" grpId="0"/>
      <p:bldP spid="17" grpId="0"/>
      <p:bldP spid="18" grpId="0" animBg="1"/>
      <p:bldP spid="19" grpId="0"/>
      <p:bldP spid="21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 animBg="1"/>
      <p:bldP spid="29" grpId="0"/>
      <p:bldP spid="30" grpId="0" animBg="1"/>
      <p:bldP spid="31" grpId="0"/>
      <p:bldP spid="32" grpId="0" animBg="1"/>
      <p:bldP spid="33" grpId="0"/>
      <p:bldP spid="34" grpId="0"/>
      <p:bldP spid="35" grpId="0"/>
      <p:bldP spid="36" grpId="0"/>
      <p:bldP spid="37" grpId="0" animBg="1"/>
      <p:bldP spid="38" grpId="0" animBg="1"/>
      <p:bldP spid="39" grpId="0"/>
      <p:bldP spid="40" grpId="0"/>
      <p:bldP spid="41" grpId="0"/>
      <p:bldP spid="42" grpId="0"/>
      <p:bldP spid="43" grpId="0"/>
      <p:bldP spid="44" grpId="0" animBg="1"/>
      <p:bldP spid="45" grpId="0" animBg="1"/>
      <p:bldP spid="46" grpId="0"/>
      <p:bldP spid="47" grpId="0"/>
      <p:bldP spid="48" grpId="0" animBg="1"/>
      <p:bldP spid="49" grpId="0"/>
      <p:bldP spid="50" grpId="0"/>
      <p:bldP spid="51" grpId="0" animBg="1"/>
      <p:bldP spid="52" grpId="0"/>
      <p:bldP spid="53" grpId="0" animBg="1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ktangel 56"/>
          <p:cNvSpPr/>
          <p:nvPr/>
        </p:nvSpPr>
        <p:spPr>
          <a:xfrm rot="16200000">
            <a:off x="3959931" y="3272477"/>
            <a:ext cx="848409" cy="144016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206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da-DK" sz="2800" dirty="0" smtClean="0">
                <a:solidFill>
                  <a:schemeClr val="tx1"/>
                </a:solidFill>
              </a:rPr>
              <a:t>Planlægning  af mængdeudtaget</a:t>
            </a:r>
            <a:endParaRPr lang="da-DK" sz="2800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7597775" y="4490815"/>
            <a:ext cx="1224136" cy="1599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b="1" dirty="0" smtClean="0"/>
              <a:t>Positioner:</a:t>
            </a:r>
          </a:p>
          <a:p>
            <a:pPr algn="l"/>
            <a:r>
              <a:rPr lang="da-DK" sz="1800" dirty="0" smtClean="0"/>
              <a:t>4.1 </a:t>
            </a:r>
            <a:r>
              <a:rPr lang="da-DK" sz="1800" dirty="0" err="1" smtClean="0"/>
              <a:t>udv</a:t>
            </a:r>
            <a:r>
              <a:rPr lang="da-DK" sz="1800" dirty="0" smtClean="0"/>
              <a:t>.</a:t>
            </a:r>
          </a:p>
          <a:p>
            <a:pPr algn="l"/>
            <a:r>
              <a:rPr lang="da-DK" sz="1800" dirty="0" smtClean="0"/>
              <a:t>4.2 </a:t>
            </a:r>
            <a:r>
              <a:rPr lang="da-DK" sz="1800" dirty="0" err="1" smtClean="0"/>
              <a:t>indv</a:t>
            </a:r>
            <a:r>
              <a:rPr lang="da-DK" sz="1800" dirty="0" smtClean="0"/>
              <a:t>.</a:t>
            </a:r>
          </a:p>
          <a:p>
            <a:pPr algn="l"/>
            <a:r>
              <a:rPr lang="da-DK" sz="1800" dirty="0" smtClean="0"/>
              <a:t>4.3 punkt</a:t>
            </a:r>
          </a:p>
          <a:p>
            <a:pPr algn="l"/>
            <a:r>
              <a:rPr lang="da-DK" sz="1800" dirty="0" smtClean="0"/>
              <a:t>4.4 bund</a:t>
            </a:r>
          </a:p>
          <a:p>
            <a:pPr algn="l"/>
            <a:r>
              <a:rPr lang="da-DK" sz="1800" dirty="0" smtClean="0"/>
              <a:t>4.5 væg</a:t>
            </a:r>
            <a:endParaRPr lang="da-DK" sz="1800" dirty="0"/>
          </a:p>
        </p:txBody>
      </p:sp>
      <p:sp>
        <p:nvSpPr>
          <p:cNvPr id="6" name="Undertitel 2"/>
          <p:cNvSpPr txBox="1">
            <a:spLocks/>
          </p:cNvSpPr>
          <p:nvPr/>
        </p:nvSpPr>
        <p:spPr>
          <a:xfrm>
            <a:off x="-15687" y="6381328"/>
            <a:ext cx="9144000" cy="4766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400" dirty="0" smtClean="0">
              <a:solidFill>
                <a:schemeClr val="tx1"/>
              </a:solidFill>
            </a:endParaRPr>
          </a:p>
          <a:p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1"/>
          </p:nvPr>
        </p:nvSpPr>
        <p:spPr>
          <a:xfrm>
            <a:off x="3108513" y="6437101"/>
            <a:ext cx="2895600" cy="365125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</a:rPr>
              <a:t>BK-Horsens/JSTR F13</a:t>
            </a:r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55" name="Titel 1"/>
          <p:cNvSpPr>
            <a:spLocks noGrp="1"/>
          </p:cNvSpPr>
          <p:nvPr>
            <p:ph type="ctrTitle"/>
          </p:nvPr>
        </p:nvSpPr>
        <p:spPr>
          <a:xfrm>
            <a:off x="395534" y="763340"/>
            <a:ext cx="4841385" cy="4113373"/>
          </a:xfrm>
        </p:spPr>
        <p:txBody>
          <a:bodyPr anchor="t">
            <a:noAutofit/>
          </a:bodyPr>
          <a:lstStyle/>
          <a:p>
            <a:pPr algn="l"/>
            <a:r>
              <a:rPr lang="da-DK" sz="2000" b="1" dirty="0" smtClean="0"/>
              <a:t>Principper for farver på en </a:t>
            </a:r>
            <a:r>
              <a:rPr lang="da-DK" sz="2000" b="1" dirty="0" err="1" smtClean="0"/>
              <a:t>fundamentsplan</a:t>
            </a:r>
            <a:r>
              <a:rPr lang="da-DK" sz="2000" b="1" dirty="0" smtClean="0"/>
              <a:t>.</a:t>
            </a:r>
            <a:br>
              <a:rPr lang="da-DK" sz="2000" b="1" dirty="0" smtClean="0"/>
            </a:br>
            <a:r>
              <a:rPr lang="da-DK" sz="2000" dirty="0"/>
              <a:t/>
            </a:r>
            <a:br>
              <a:rPr lang="da-DK" sz="2000" dirty="0"/>
            </a:br>
            <a:r>
              <a:rPr lang="da-DK" sz="2000" dirty="0" smtClean="0"/>
              <a:t>Planen inddeles i </a:t>
            </a:r>
            <a:br>
              <a:rPr lang="da-DK" sz="2000" dirty="0" smtClean="0"/>
            </a:br>
            <a:r>
              <a:rPr lang="da-DK" sz="2000" dirty="0" smtClean="0"/>
              <a:t>etaper, takter, typer </a:t>
            </a:r>
            <a:br>
              <a:rPr lang="da-DK" sz="2000" dirty="0" smtClean="0"/>
            </a:br>
            <a:r>
              <a:rPr lang="da-DK" sz="2000" dirty="0" smtClean="0"/>
              <a:t>og pos</a:t>
            </a:r>
            <a:br>
              <a:rPr lang="da-DK" sz="2000" dirty="0" smtClean="0"/>
            </a:br>
            <a:r>
              <a:rPr lang="da-DK" sz="2000" dirty="0"/>
              <a:t/>
            </a:r>
            <a:br>
              <a:rPr lang="da-DK" sz="2000" dirty="0"/>
            </a:br>
            <a:r>
              <a:rPr lang="da-DK" sz="2000" dirty="0" smtClean="0"/>
              <a:t>Det kan blive nødvendigt </a:t>
            </a:r>
            <a:br>
              <a:rPr lang="da-DK" sz="2000" dirty="0" smtClean="0"/>
            </a:br>
            <a:r>
              <a:rPr lang="da-DK" sz="2000" dirty="0" smtClean="0"/>
              <a:t>at tegne op af flere om-</a:t>
            </a:r>
            <a:br>
              <a:rPr lang="da-DK" sz="2000" dirty="0" smtClean="0"/>
            </a:br>
            <a:r>
              <a:rPr lang="da-DK" sz="2000" dirty="0" smtClean="0"/>
              <a:t>gange for at danne sig</a:t>
            </a:r>
            <a:br>
              <a:rPr lang="da-DK" sz="2000" dirty="0" smtClean="0"/>
            </a:br>
            <a:r>
              <a:rPr lang="da-DK" sz="2000" dirty="0" smtClean="0"/>
              <a:t>et overblik.</a:t>
            </a:r>
            <a:br>
              <a:rPr lang="da-DK" sz="2000" dirty="0" smtClean="0"/>
            </a:br>
            <a:r>
              <a:rPr lang="da-DK" sz="2000" dirty="0" smtClean="0"/>
              <a:t/>
            </a:r>
            <a:br>
              <a:rPr lang="da-DK" sz="2000" dirty="0" smtClean="0"/>
            </a:br>
            <a:endParaRPr lang="da-DK" sz="2000" dirty="0"/>
          </a:p>
        </p:txBody>
      </p:sp>
      <p:sp>
        <p:nvSpPr>
          <p:cNvPr id="58" name="Rektangel 57"/>
          <p:cNvSpPr/>
          <p:nvPr/>
        </p:nvSpPr>
        <p:spPr>
          <a:xfrm rot="16200000">
            <a:off x="4654673" y="3255810"/>
            <a:ext cx="871396" cy="200338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/>
          <p:cNvSpPr/>
          <p:nvPr/>
        </p:nvSpPr>
        <p:spPr>
          <a:xfrm>
            <a:off x="4312127" y="2920281"/>
            <a:ext cx="680607" cy="144016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6" name="Rektangel 55"/>
          <p:cNvSpPr/>
          <p:nvPr/>
        </p:nvSpPr>
        <p:spPr>
          <a:xfrm>
            <a:off x="4312129" y="3640361"/>
            <a:ext cx="680606" cy="144016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/>
          <p:cNvSpPr/>
          <p:nvPr/>
        </p:nvSpPr>
        <p:spPr>
          <a:xfrm>
            <a:off x="4096103" y="3552666"/>
            <a:ext cx="432048" cy="432048"/>
          </a:xfrm>
          <a:prstGeom prst="rect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Rektangel 19"/>
          <p:cNvSpPr/>
          <p:nvPr/>
        </p:nvSpPr>
        <p:spPr>
          <a:xfrm>
            <a:off x="4990200" y="1840160"/>
            <a:ext cx="200337" cy="108012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Rektangel 58"/>
          <p:cNvSpPr/>
          <p:nvPr/>
        </p:nvSpPr>
        <p:spPr>
          <a:xfrm>
            <a:off x="4992734" y="3789040"/>
            <a:ext cx="200337" cy="108012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0" name="Rektangel 59"/>
          <p:cNvSpPr/>
          <p:nvPr/>
        </p:nvSpPr>
        <p:spPr>
          <a:xfrm>
            <a:off x="3984622" y="1840159"/>
            <a:ext cx="1008112" cy="1382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Rektangel 60"/>
          <p:cNvSpPr/>
          <p:nvPr/>
        </p:nvSpPr>
        <p:spPr>
          <a:xfrm>
            <a:off x="5193071" y="4730925"/>
            <a:ext cx="1008112" cy="1382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2" name="Rektangel 61"/>
          <p:cNvSpPr/>
          <p:nvPr/>
        </p:nvSpPr>
        <p:spPr>
          <a:xfrm>
            <a:off x="6024632" y="4730925"/>
            <a:ext cx="200337" cy="108012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Rektangel 62"/>
          <p:cNvSpPr/>
          <p:nvPr/>
        </p:nvSpPr>
        <p:spPr>
          <a:xfrm>
            <a:off x="3664056" y="4730925"/>
            <a:ext cx="1328678" cy="13823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4" name="Rektangel 63"/>
          <p:cNvSpPr/>
          <p:nvPr/>
        </p:nvSpPr>
        <p:spPr>
          <a:xfrm>
            <a:off x="4264231" y="4869160"/>
            <a:ext cx="200337" cy="108012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Opadbøjet pil 64"/>
          <p:cNvSpPr/>
          <p:nvPr/>
        </p:nvSpPr>
        <p:spPr>
          <a:xfrm rot="5400000" flipH="1">
            <a:off x="4498383" y="2750147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8" name="Opadbøjet pil 67"/>
          <p:cNvSpPr/>
          <p:nvPr/>
        </p:nvSpPr>
        <p:spPr>
          <a:xfrm flipH="1">
            <a:off x="4114732" y="3067947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0" name="Opadbøjet pil 69"/>
          <p:cNvSpPr/>
          <p:nvPr/>
        </p:nvSpPr>
        <p:spPr>
          <a:xfrm rot="10800000" flipH="1">
            <a:off x="5031702" y="4041068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1" name="Opadbøjet pil 70"/>
          <p:cNvSpPr/>
          <p:nvPr/>
        </p:nvSpPr>
        <p:spPr>
          <a:xfrm rot="10800000" flipH="1">
            <a:off x="5032386" y="3264634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2" name="Opadbøjet pil 71"/>
          <p:cNvSpPr/>
          <p:nvPr/>
        </p:nvSpPr>
        <p:spPr>
          <a:xfrm rot="10800000" flipH="1">
            <a:off x="5060986" y="2176971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Opadbøjet pil 72"/>
          <p:cNvSpPr/>
          <p:nvPr/>
        </p:nvSpPr>
        <p:spPr>
          <a:xfrm rot="10800000" flipH="1">
            <a:off x="6084093" y="5210016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Opadbøjet pil 73"/>
          <p:cNvSpPr/>
          <p:nvPr/>
        </p:nvSpPr>
        <p:spPr>
          <a:xfrm rot="5400000" flipH="1">
            <a:off x="4334632" y="1660594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Opadbøjet pil 74"/>
          <p:cNvSpPr/>
          <p:nvPr/>
        </p:nvSpPr>
        <p:spPr>
          <a:xfrm rot="16200000" flipH="1">
            <a:off x="4609711" y="3672363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Opadbøjet pil 76"/>
          <p:cNvSpPr/>
          <p:nvPr/>
        </p:nvSpPr>
        <p:spPr>
          <a:xfrm rot="10800000" flipH="1">
            <a:off x="4328395" y="5406495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Opadbøjet pil 77"/>
          <p:cNvSpPr/>
          <p:nvPr/>
        </p:nvSpPr>
        <p:spPr>
          <a:xfrm rot="16200000" flipH="1">
            <a:off x="3778303" y="4758563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9" name="Opadbøjet pil 78"/>
          <p:cNvSpPr/>
          <p:nvPr/>
        </p:nvSpPr>
        <p:spPr>
          <a:xfrm rot="5400000" flipH="1">
            <a:off x="5523343" y="4551360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Opadbøjet pil 79"/>
          <p:cNvSpPr/>
          <p:nvPr/>
        </p:nvSpPr>
        <p:spPr>
          <a:xfrm rot="16200000" flipH="1">
            <a:off x="4609711" y="4758564"/>
            <a:ext cx="347568" cy="288032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Dobbeltbølget fane 81"/>
          <p:cNvSpPr/>
          <p:nvPr/>
        </p:nvSpPr>
        <p:spPr>
          <a:xfrm rot="5400000">
            <a:off x="3615076" y="1880033"/>
            <a:ext cx="720080" cy="58486"/>
          </a:xfrm>
          <a:prstGeom prst="doubleWav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3" name="Dobbeltbølget fane 82"/>
          <p:cNvSpPr/>
          <p:nvPr/>
        </p:nvSpPr>
        <p:spPr>
          <a:xfrm rot="5400000">
            <a:off x="3274773" y="4770799"/>
            <a:ext cx="720080" cy="58486"/>
          </a:xfrm>
          <a:prstGeom prst="doubleWav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4" name="Dobbeltbølget fane 83"/>
          <p:cNvSpPr/>
          <p:nvPr/>
        </p:nvSpPr>
        <p:spPr>
          <a:xfrm>
            <a:off x="5764760" y="5781802"/>
            <a:ext cx="720080" cy="58486"/>
          </a:xfrm>
          <a:prstGeom prst="doubleWav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5" name="Dobbeltbølget fane 84"/>
          <p:cNvSpPr/>
          <p:nvPr/>
        </p:nvSpPr>
        <p:spPr>
          <a:xfrm>
            <a:off x="4004359" y="5920037"/>
            <a:ext cx="720080" cy="58486"/>
          </a:xfrm>
          <a:prstGeom prst="doubleWav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6" name="Titel 1"/>
          <p:cNvSpPr txBox="1">
            <a:spLocks/>
          </p:cNvSpPr>
          <p:nvPr/>
        </p:nvSpPr>
        <p:spPr>
          <a:xfrm>
            <a:off x="3722614" y="3768690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PF7</a:t>
            </a:r>
            <a:endParaRPr lang="da-DK" sz="1200" dirty="0"/>
          </a:p>
        </p:txBody>
      </p:sp>
      <p:sp>
        <p:nvSpPr>
          <p:cNvPr id="87" name="Titel 1"/>
          <p:cNvSpPr txBox="1">
            <a:spLocks/>
          </p:cNvSpPr>
          <p:nvPr/>
        </p:nvSpPr>
        <p:spPr>
          <a:xfrm>
            <a:off x="4288516" y="1426005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F8</a:t>
            </a:r>
            <a:endParaRPr lang="da-DK" sz="1200" dirty="0"/>
          </a:p>
        </p:txBody>
      </p:sp>
      <p:sp>
        <p:nvSpPr>
          <p:cNvPr id="88" name="Titel 1"/>
          <p:cNvSpPr txBox="1">
            <a:spLocks/>
          </p:cNvSpPr>
          <p:nvPr/>
        </p:nvSpPr>
        <p:spPr>
          <a:xfrm>
            <a:off x="5503817" y="4301637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F8</a:t>
            </a:r>
            <a:endParaRPr lang="da-DK" sz="1200" dirty="0"/>
          </a:p>
        </p:txBody>
      </p:sp>
      <p:sp>
        <p:nvSpPr>
          <p:cNvPr id="89" name="Titel 1"/>
          <p:cNvSpPr txBox="1">
            <a:spLocks/>
          </p:cNvSpPr>
          <p:nvPr/>
        </p:nvSpPr>
        <p:spPr>
          <a:xfrm>
            <a:off x="4480994" y="2497320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F1</a:t>
            </a:r>
            <a:endParaRPr lang="da-DK" sz="1200" dirty="0"/>
          </a:p>
        </p:txBody>
      </p:sp>
      <p:sp>
        <p:nvSpPr>
          <p:cNvPr id="90" name="Titel 1"/>
          <p:cNvSpPr txBox="1">
            <a:spLocks/>
          </p:cNvSpPr>
          <p:nvPr/>
        </p:nvSpPr>
        <p:spPr>
          <a:xfrm>
            <a:off x="4633483" y="3939027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F1</a:t>
            </a:r>
            <a:endParaRPr lang="da-DK" sz="1200" dirty="0"/>
          </a:p>
        </p:txBody>
      </p:sp>
      <p:sp>
        <p:nvSpPr>
          <p:cNvPr id="91" name="Titel 1"/>
          <p:cNvSpPr txBox="1">
            <a:spLocks/>
          </p:cNvSpPr>
          <p:nvPr/>
        </p:nvSpPr>
        <p:spPr>
          <a:xfrm>
            <a:off x="3841999" y="3109518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F1</a:t>
            </a:r>
            <a:endParaRPr lang="da-DK" sz="1200" dirty="0"/>
          </a:p>
        </p:txBody>
      </p:sp>
      <p:sp>
        <p:nvSpPr>
          <p:cNvPr id="92" name="Titel 1"/>
          <p:cNvSpPr txBox="1">
            <a:spLocks/>
          </p:cNvSpPr>
          <p:nvPr/>
        </p:nvSpPr>
        <p:spPr>
          <a:xfrm>
            <a:off x="5361550" y="2159870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F9</a:t>
            </a:r>
            <a:endParaRPr lang="da-DK" sz="1200" dirty="0"/>
          </a:p>
        </p:txBody>
      </p:sp>
      <p:sp>
        <p:nvSpPr>
          <p:cNvPr id="93" name="Titel 1"/>
          <p:cNvSpPr txBox="1">
            <a:spLocks/>
          </p:cNvSpPr>
          <p:nvPr/>
        </p:nvSpPr>
        <p:spPr>
          <a:xfrm>
            <a:off x="5329852" y="4015151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F9</a:t>
            </a:r>
            <a:endParaRPr lang="da-DK" sz="1200" dirty="0"/>
          </a:p>
        </p:txBody>
      </p:sp>
      <p:sp>
        <p:nvSpPr>
          <p:cNvPr id="94" name="Titel 1"/>
          <p:cNvSpPr txBox="1">
            <a:spLocks/>
          </p:cNvSpPr>
          <p:nvPr/>
        </p:nvSpPr>
        <p:spPr>
          <a:xfrm>
            <a:off x="5307928" y="3221254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F9</a:t>
            </a:r>
            <a:endParaRPr lang="da-DK" sz="1200" dirty="0"/>
          </a:p>
        </p:txBody>
      </p:sp>
      <p:sp>
        <p:nvSpPr>
          <p:cNvPr id="95" name="Titel 1"/>
          <p:cNvSpPr txBox="1">
            <a:spLocks/>
          </p:cNvSpPr>
          <p:nvPr/>
        </p:nvSpPr>
        <p:spPr>
          <a:xfrm>
            <a:off x="6372200" y="5167134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F9</a:t>
            </a:r>
            <a:endParaRPr lang="da-DK" sz="1200" dirty="0"/>
          </a:p>
        </p:txBody>
      </p:sp>
      <p:sp>
        <p:nvSpPr>
          <p:cNvPr id="96" name="Titel 1"/>
          <p:cNvSpPr txBox="1">
            <a:spLocks/>
          </p:cNvSpPr>
          <p:nvPr/>
        </p:nvSpPr>
        <p:spPr>
          <a:xfrm>
            <a:off x="4618356" y="5357121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F19</a:t>
            </a:r>
            <a:endParaRPr lang="da-DK" sz="1200" dirty="0"/>
          </a:p>
        </p:txBody>
      </p:sp>
      <p:sp>
        <p:nvSpPr>
          <p:cNvPr id="97" name="Titel 1"/>
          <p:cNvSpPr txBox="1">
            <a:spLocks/>
          </p:cNvSpPr>
          <p:nvPr/>
        </p:nvSpPr>
        <p:spPr>
          <a:xfrm>
            <a:off x="4652432" y="5024524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F3</a:t>
            </a:r>
            <a:endParaRPr lang="da-DK" sz="1200" dirty="0"/>
          </a:p>
        </p:txBody>
      </p:sp>
      <p:sp>
        <p:nvSpPr>
          <p:cNvPr id="98" name="Titel 1"/>
          <p:cNvSpPr txBox="1">
            <a:spLocks/>
          </p:cNvSpPr>
          <p:nvPr/>
        </p:nvSpPr>
        <p:spPr>
          <a:xfrm>
            <a:off x="3817714" y="5024524"/>
            <a:ext cx="446517" cy="246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F3</a:t>
            </a:r>
            <a:endParaRPr lang="da-DK" sz="1200" dirty="0"/>
          </a:p>
        </p:txBody>
      </p:sp>
      <p:sp>
        <p:nvSpPr>
          <p:cNvPr id="99" name="Titel 1"/>
          <p:cNvSpPr txBox="1">
            <a:spLocks/>
          </p:cNvSpPr>
          <p:nvPr/>
        </p:nvSpPr>
        <p:spPr>
          <a:xfrm>
            <a:off x="3592627" y="3360500"/>
            <a:ext cx="823464" cy="203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FUK 6,50</a:t>
            </a:r>
            <a:endParaRPr lang="da-DK" sz="1200" dirty="0"/>
          </a:p>
        </p:txBody>
      </p:sp>
      <p:sp>
        <p:nvSpPr>
          <p:cNvPr id="100" name="Titel 1"/>
          <p:cNvSpPr txBox="1">
            <a:spLocks/>
          </p:cNvSpPr>
          <p:nvPr/>
        </p:nvSpPr>
        <p:spPr>
          <a:xfrm>
            <a:off x="5173076" y="2920281"/>
            <a:ext cx="823464" cy="203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FUK 6,50</a:t>
            </a:r>
            <a:endParaRPr lang="da-DK" sz="1200" dirty="0"/>
          </a:p>
        </p:txBody>
      </p:sp>
      <p:sp>
        <p:nvSpPr>
          <p:cNvPr id="101" name="Titel 1"/>
          <p:cNvSpPr txBox="1">
            <a:spLocks/>
          </p:cNvSpPr>
          <p:nvPr/>
        </p:nvSpPr>
        <p:spPr>
          <a:xfrm>
            <a:off x="4269438" y="4511410"/>
            <a:ext cx="823464" cy="203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FUK 6,50</a:t>
            </a:r>
            <a:endParaRPr lang="da-DK" sz="1200" dirty="0"/>
          </a:p>
        </p:txBody>
      </p:sp>
      <p:sp>
        <p:nvSpPr>
          <p:cNvPr id="102" name="Titel 1"/>
          <p:cNvSpPr txBox="1">
            <a:spLocks/>
          </p:cNvSpPr>
          <p:nvPr/>
        </p:nvSpPr>
        <p:spPr>
          <a:xfrm>
            <a:off x="5165134" y="2690926"/>
            <a:ext cx="823464" cy="203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FUK 7,10</a:t>
            </a:r>
            <a:endParaRPr lang="da-DK" sz="1200" dirty="0"/>
          </a:p>
        </p:txBody>
      </p:sp>
      <p:sp>
        <p:nvSpPr>
          <p:cNvPr id="103" name="Titel 1"/>
          <p:cNvSpPr txBox="1">
            <a:spLocks/>
          </p:cNvSpPr>
          <p:nvPr/>
        </p:nvSpPr>
        <p:spPr>
          <a:xfrm>
            <a:off x="5206170" y="4869160"/>
            <a:ext cx="823464" cy="203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FUK 7,10</a:t>
            </a:r>
            <a:endParaRPr lang="da-DK" sz="1200" dirty="0"/>
          </a:p>
        </p:txBody>
      </p:sp>
      <p:sp>
        <p:nvSpPr>
          <p:cNvPr id="104" name="Titel 1"/>
          <p:cNvSpPr txBox="1">
            <a:spLocks/>
          </p:cNvSpPr>
          <p:nvPr/>
        </p:nvSpPr>
        <p:spPr>
          <a:xfrm>
            <a:off x="4445009" y="5188745"/>
            <a:ext cx="823464" cy="203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 smtClean="0"/>
              <a:t>FUK 7,10</a:t>
            </a:r>
            <a:endParaRPr lang="da-DK" sz="1200" dirty="0"/>
          </a:p>
        </p:txBody>
      </p:sp>
    </p:spTree>
    <p:extLst>
      <p:ext uri="{BB962C8B-B14F-4D97-AF65-F5344CB8AC3E}">
        <p14:creationId xmlns:p14="http://schemas.microsoft.com/office/powerpoint/2010/main" val="272237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604448" y="3786609"/>
            <a:ext cx="2654694" cy="1298575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Etaper takter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206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da-DK" sz="2800" dirty="0" smtClean="0">
                <a:solidFill>
                  <a:schemeClr val="tx1"/>
                </a:solidFill>
              </a:rPr>
              <a:t>Planlægning  af mængdeudtaget</a:t>
            </a:r>
            <a:endParaRPr lang="da-DK" sz="2800" dirty="0">
              <a:solidFill>
                <a:schemeClr val="tx1"/>
              </a:solidFill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539552" y="764704"/>
            <a:ext cx="4536504" cy="576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 smtClean="0"/>
              <a:t>Indtastning i mængde ark.</a:t>
            </a:r>
            <a:endParaRPr lang="da-DK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-1980728" y="4653136"/>
            <a:ext cx="1807570" cy="1137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 smtClean="0"/>
              <a:t>Positioner</a:t>
            </a:r>
            <a:endParaRPr lang="da-DK" dirty="0"/>
          </a:p>
        </p:txBody>
      </p:sp>
      <p:sp>
        <p:nvSpPr>
          <p:cNvPr id="6" name="Undertitel 2"/>
          <p:cNvSpPr txBox="1">
            <a:spLocks/>
          </p:cNvSpPr>
          <p:nvPr/>
        </p:nvSpPr>
        <p:spPr>
          <a:xfrm>
            <a:off x="-15687" y="6381328"/>
            <a:ext cx="9144000" cy="4766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400" dirty="0" smtClean="0">
              <a:solidFill>
                <a:schemeClr val="tx1"/>
              </a:solidFill>
            </a:endParaRPr>
          </a:p>
          <a:p>
            <a:endParaRPr lang="da-DK" sz="1400" dirty="0">
              <a:solidFill>
                <a:schemeClr val="tx1"/>
              </a:solidFill>
            </a:endParaRPr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1"/>
          </p:nvPr>
        </p:nvSpPr>
        <p:spPr>
          <a:xfrm>
            <a:off x="3108513" y="6437101"/>
            <a:ext cx="2895600" cy="365125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</a:rPr>
              <a:t>BK-Horsens/JSTR F13</a:t>
            </a:r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26747"/>
            <a:ext cx="7992888" cy="5082792"/>
          </a:xfrm>
          <a:prstGeom prst="rect">
            <a:avLst/>
          </a:prstGeom>
        </p:spPr>
      </p:pic>
      <p:sp>
        <p:nvSpPr>
          <p:cNvPr id="11" name="Afrundet rektangulær billedforklaring 10"/>
          <p:cNvSpPr/>
          <p:nvPr/>
        </p:nvSpPr>
        <p:spPr>
          <a:xfrm>
            <a:off x="827584" y="4534328"/>
            <a:ext cx="1436982" cy="779579"/>
          </a:xfrm>
          <a:prstGeom prst="wedgeRoundRectCallout">
            <a:avLst>
              <a:gd name="adj1" fmla="val -49633"/>
              <a:gd name="adj2" fmla="val -347191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Tekstboks 11"/>
          <p:cNvSpPr txBox="1"/>
          <p:nvPr/>
        </p:nvSpPr>
        <p:spPr>
          <a:xfrm>
            <a:off x="934007" y="4592048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Her skrives Etape nr.</a:t>
            </a:r>
          </a:p>
        </p:txBody>
      </p:sp>
      <p:sp>
        <p:nvSpPr>
          <p:cNvPr id="13" name="Afrundet rektangulær billedforklaring 12"/>
          <p:cNvSpPr/>
          <p:nvPr/>
        </p:nvSpPr>
        <p:spPr>
          <a:xfrm>
            <a:off x="1439652" y="3735054"/>
            <a:ext cx="1436982" cy="779579"/>
          </a:xfrm>
          <a:prstGeom prst="wedgeRoundRectCallout">
            <a:avLst>
              <a:gd name="adj1" fmla="val -73875"/>
              <a:gd name="adj2" fmla="val -238275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boks 13"/>
          <p:cNvSpPr txBox="1"/>
          <p:nvPr/>
        </p:nvSpPr>
        <p:spPr>
          <a:xfrm>
            <a:off x="1583668" y="3735055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Her skrives Takt nr.</a:t>
            </a:r>
          </a:p>
        </p:txBody>
      </p:sp>
      <p:sp>
        <p:nvSpPr>
          <p:cNvPr id="17" name="Afrundet rektangulær billedforklaring 16"/>
          <p:cNvSpPr/>
          <p:nvPr/>
        </p:nvSpPr>
        <p:spPr>
          <a:xfrm>
            <a:off x="2738431" y="4573083"/>
            <a:ext cx="1436982" cy="779579"/>
          </a:xfrm>
          <a:prstGeom prst="wedgeRoundRectCallout">
            <a:avLst>
              <a:gd name="adj1" fmla="val -49633"/>
              <a:gd name="adj2" fmla="val -347191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Afrundet rektangulær billedforklaring 18"/>
          <p:cNvSpPr/>
          <p:nvPr/>
        </p:nvSpPr>
        <p:spPr>
          <a:xfrm>
            <a:off x="3472200" y="3739504"/>
            <a:ext cx="1603856" cy="779579"/>
          </a:xfrm>
          <a:prstGeom prst="wedgeRoundRectCallout">
            <a:avLst>
              <a:gd name="adj1" fmla="val -67814"/>
              <a:gd name="adj2" fmla="val -248050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Afrundet rektangulær billedforklaring 14"/>
          <p:cNvSpPr/>
          <p:nvPr/>
        </p:nvSpPr>
        <p:spPr>
          <a:xfrm>
            <a:off x="1983226" y="2921939"/>
            <a:ext cx="1909801" cy="779579"/>
          </a:xfrm>
          <a:prstGeom prst="wedgeRoundRectCallout">
            <a:avLst>
              <a:gd name="adj1" fmla="val -68528"/>
              <a:gd name="adj2" fmla="val -134944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Tekstboks 15"/>
          <p:cNvSpPr txBox="1"/>
          <p:nvPr/>
        </p:nvSpPr>
        <p:spPr>
          <a:xfrm>
            <a:off x="2089650" y="2921939"/>
            <a:ext cx="1947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Her skrives Byg-</a:t>
            </a:r>
            <a:r>
              <a:rPr lang="da-DK" dirty="0" err="1" smtClean="0"/>
              <a:t>ningsdels</a:t>
            </a:r>
            <a:r>
              <a:rPr lang="da-DK" dirty="0" smtClean="0"/>
              <a:t> typen.</a:t>
            </a:r>
          </a:p>
        </p:txBody>
      </p:sp>
      <p:sp>
        <p:nvSpPr>
          <p:cNvPr id="18" name="Tekstboks 17"/>
          <p:cNvSpPr txBox="1"/>
          <p:nvPr/>
        </p:nvSpPr>
        <p:spPr>
          <a:xfrm>
            <a:off x="2738431" y="463536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Her skrives pos. Fra TBL</a:t>
            </a:r>
          </a:p>
        </p:txBody>
      </p:sp>
      <p:sp>
        <p:nvSpPr>
          <p:cNvPr id="20" name="Tekstboks 19"/>
          <p:cNvSpPr txBox="1"/>
          <p:nvPr/>
        </p:nvSpPr>
        <p:spPr>
          <a:xfrm>
            <a:off x="3472200" y="3801789"/>
            <a:ext cx="1603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Hvilket område opmåles</a:t>
            </a:r>
          </a:p>
        </p:txBody>
      </p:sp>
      <p:sp>
        <p:nvSpPr>
          <p:cNvPr id="21" name="Tekstboks 20"/>
          <p:cNvSpPr txBox="1"/>
          <p:nvPr/>
        </p:nvSpPr>
        <p:spPr>
          <a:xfrm rot="16200000">
            <a:off x="4283960" y="1706034"/>
            <a:ext cx="54470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dirty="0" smtClean="0"/>
              <a:t>m2</a:t>
            </a:r>
          </a:p>
        </p:txBody>
      </p:sp>
      <p:sp>
        <p:nvSpPr>
          <p:cNvPr id="24" name="Tekstboks 23"/>
          <p:cNvSpPr txBox="1"/>
          <p:nvPr/>
        </p:nvSpPr>
        <p:spPr>
          <a:xfrm rot="16200000">
            <a:off x="4668275" y="1728149"/>
            <a:ext cx="54470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dirty="0" smtClean="0"/>
              <a:t>m3</a:t>
            </a:r>
          </a:p>
        </p:txBody>
      </p:sp>
      <p:sp>
        <p:nvSpPr>
          <p:cNvPr id="25" name="Tekstboks 24"/>
          <p:cNvSpPr txBox="1"/>
          <p:nvPr/>
        </p:nvSpPr>
        <p:spPr>
          <a:xfrm rot="16200000">
            <a:off x="5646894" y="1748365"/>
            <a:ext cx="54470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dirty="0" err="1" smtClean="0"/>
              <a:t>lbm</a:t>
            </a:r>
            <a:endParaRPr lang="da-DK" sz="1000" dirty="0" smtClean="0"/>
          </a:p>
        </p:txBody>
      </p:sp>
      <p:sp>
        <p:nvSpPr>
          <p:cNvPr id="26" name="Tekstboks 25"/>
          <p:cNvSpPr txBox="1"/>
          <p:nvPr/>
        </p:nvSpPr>
        <p:spPr>
          <a:xfrm rot="16200000">
            <a:off x="5093184" y="1728148"/>
            <a:ext cx="54470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dirty="0" smtClean="0"/>
              <a:t>kg</a:t>
            </a:r>
          </a:p>
        </p:txBody>
      </p:sp>
      <p:sp>
        <p:nvSpPr>
          <p:cNvPr id="27" name="Tekstboks 26"/>
          <p:cNvSpPr txBox="1"/>
          <p:nvPr/>
        </p:nvSpPr>
        <p:spPr>
          <a:xfrm rot="16200000">
            <a:off x="6150950" y="1759251"/>
            <a:ext cx="544706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dirty="0" smtClean="0"/>
              <a:t>Stk.</a:t>
            </a:r>
          </a:p>
        </p:txBody>
      </p:sp>
      <p:sp>
        <p:nvSpPr>
          <p:cNvPr id="28" name="Tekstboks 27"/>
          <p:cNvSpPr txBox="1"/>
          <p:nvPr/>
        </p:nvSpPr>
        <p:spPr>
          <a:xfrm rot="16200000">
            <a:off x="3760411" y="1409940"/>
            <a:ext cx="692344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sz="1000" dirty="0" smtClean="0"/>
              <a:t>Længde</a:t>
            </a:r>
          </a:p>
          <a:p>
            <a:r>
              <a:rPr lang="da-DK" sz="1000" dirty="0" smtClean="0"/>
              <a:t>Bredde Tykkelse</a:t>
            </a:r>
          </a:p>
        </p:txBody>
      </p:sp>
    </p:spTree>
    <p:extLst>
      <p:ext uri="{BB962C8B-B14F-4D97-AF65-F5344CB8AC3E}">
        <p14:creationId xmlns:p14="http://schemas.microsoft.com/office/powerpoint/2010/main" val="21993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/>
      <p:bldP spid="17" grpId="0" animBg="1"/>
      <p:bldP spid="19" grpId="0" animBg="1"/>
      <p:bldP spid="15" grpId="0" animBg="1"/>
      <p:bldP spid="16" grpId="0"/>
      <p:bldP spid="18" grpId="0"/>
      <p:bldP spid="20" grpId="0"/>
      <p:bldP spid="21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D670100CC9C7469B5B89DD49D48D05" ma:contentTypeVersion="1" ma:contentTypeDescription="Opret et nyt dokument." ma:contentTypeScope="" ma:versionID="8ecdfd9a56f1052ae90bfa3c03d180b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83157c71bfdf2c810f220221625600d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tartdato for planlægning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lutdato for planlægning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48D3711-BAAF-4E02-A8BD-8DEEA0F5CB41}"/>
</file>

<file path=customXml/itemProps2.xml><?xml version="1.0" encoding="utf-8"?>
<ds:datastoreItem xmlns:ds="http://schemas.openxmlformats.org/officeDocument/2006/customXml" ds:itemID="{332C4D30-9456-4366-957E-57DA10B78DD3}"/>
</file>

<file path=customXml/itemProps3.xml><?xml version="1.0" encoding="utf-8"?>
<ds:datastoreItem xmlns:ds="http://schemas.openxmlformats.org/officeDocument/2006/customXml" ds:itemID="{A620D5BB-7B09-487C-9E3F-EEC4F5193E26}"/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360</Words>
  <Application>Microsoft Office PowerPoint</Application>
  <PresentationFormat>Skærmshow (4:3)</PresentationFormat>
  <Paragraphs>112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Kontortema</vt:lpstr>
      <vt:lpstr>PowerPoint-præsentation</vt:lpstr>
      <vt:lpstr>1. Etaper:</vt:lpstr>
      <vt:lpstr>Etaper 1</vt:lpstr>
      <vt:lpstr>Principper for farver på en fundamentsplan.  Planen inddeles i  etaper, takter, typer  og pos  Det kan blive nødvendigt  at tegne op af flere om- gange for at danne sig et overblik.  </vt:lpstr>
      <vt:lpstr>Etaper takter</vt:lpstr>
    </vt:vector>
  </TitlesOfParts>
  <Company>VIA University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Etaper takter</dc:title>
  <dc:creator>VIA</dc:creator>
  <cp:lastModifiedBy>VIA</cp:lastModifiedBy>
  <cp:revision>29</cp:revision>
  <cp:lastPrinted>2013-05-03T11:20:53Z</cp:lastPrinted>
  <dcterms:created xsi:type="dcterms:W3CDTF">2013-05-03T06:32:42Z</dcterms:created>
  <dcterms:modified xsi:type="dcterms:W3CDTF">2013-05-03T19:34:31Z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0x01010091D670100CC9C7469B5B89DD49D48D05</vt:lpwstr>
  </property>
</Properties>
</file>